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Anton" charset="1" panose="00000500000000000000"/>
      <p:regular r:id="rId34"/>
    </p:embeddedFont>
    <p:embeddedFont>
      <p:font typeface="Poppins Medium" charset="1" panose="00000600000000000000"/>
      <p:regular r:id="rId35"/>
    </p:embeddedFont>
    <p:embeddedFont>
      <p:font typeface="Poppins Bold"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29.pn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30.pn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3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grpSp>
        <p:nvGrpSpPr>
          <p:cNvPr name="Group 3" id="3"/>
          <p:cNvGrpSpPr/>
          <p:nvPr/>
        </p:nvGrpSpPr>
        <p:grpSpPr>
          <a:xfrm rot="0">
            <a:off x="0" y="3730205"/>
            <a:ext cx="18502431" cy="2826589"/>
            <a:chOff x="0" y="0"/>
            <a:chExt cx="4873068" cy="744451"/>
          </a:xfrm>
        </p:grpSpPr>
        <p:sp>
          <p:nvSpPr>
            <p:cNvPr name="Freeform 4" id="4"/>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5" id="5"/>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728716" y="4282629"/>
            <a:ext cx="1721742" cy="1721742"/>
          </a:xfrm>
          <a:custGeom>
            <a:avLst/>
            <a:gdLst/>
            <a:ahLst/>
            <a:cxnLst/>
            <a:rect r="r" b="b" t="t" l="l"/>
            <a:pathLst>
              <a:path h="1721742" w="1721742">
                <a:moveTo>
                  <a:pt x="0" y="0"/>
                </a:moveTo>
                <a:lnTo>
                  <a:pt x="1721742" y="0"/>
                </a:lnTo>
                <a:lnTo>
                  <a:pt x="1721742" y="1721742"/>
                </a:lnTo>
                <a:lnTo>
                  <a:pt x="0" y="1721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832691" y="6413920"/>
            <a:ext cx="11800299" cy="1310139"/>
          </a:xfrm>
          <a:prstGeom prst="rect">
            <a:avLst/>
          </a:prstGeom>
        </p:spPr>
        <p:txBody>
          <a:bodyPr anchor="t" rtlCol="false" tIns="0" lIns="0" bIns="0" rIns="0">
            <a:spAutoFit/>
          </a:bodyPr>
          <a:lstStyle/>
          <a:p>
            <a:pPr algn="ctr">
              <a:lnSpc>
                <a:spcPts val="10737"/>
              </a:lnSpc>
              <a:spcBef>
                <a:spcPct val="0"/>
              </a:spcBef>
            </a:pPr>
            <a:r>
              <a:rPr lang="en-US" sz="7669">
                <a:solidFill>
                  <a:srgbClr val="A2D3FF">
                    <a:alpha val="71765"/>
                  </a:srgbClr>
                </a:solidFill>
                <a:latin typeface="Anton"/>
                <a:ea typeface="Anton"/>
                <a:cs typeface="Anton"/>
                <a:sym typeface="Anton"/>
              </a:rPr>
              <a:t>TERRELLE THOMAS</a:t>
            </a:r>
          </a:p>
        </p:txBody>
      </p:sp>
      <p:sp>
        <p:nvSpPr>
          <p:cNvPr name="TextBox 10" id="10"/>
          <p:cNvSpPr txBox="true"/>
          <p:nvPr/>
        </p:nvSpPr>
        <p:spPr>
          <a:xfrm rot="0">
            <a:off x="4975566" y="4415470"/>
            <a:ext cx="11800299" cy="1588901"/>
          </a:xfrm>
          <a:prstGeom prst="rect">
            <a:avLst/>
          </a:prstGeom>
        </p:spPr>
        <p:txBody>
          <a:bodyPr anchor="t" rtlCol="false" tIns="0" lIns="0" bIns="0" rIns="0">
            <a:spAutoFit/>
          </a:bodyPr>
          <a:lstStyle/>
          <a:p>
            <a:pPr algn="ctr">
              <a:lnSpc>
                <a:spcPts val="6397"/>
              </a:lnSpc>
              <a:spcBef>
                <a:spcPct val="0"/>
              </a:spcBef>
            </a:pPr>
            <a:r>
              <a:rPr lang="en-US" sz="4569">
                <a:solidFill>
                  <a:srgbClr val="FFFFFF"/>
                </a:solidFill>
                <a:latin typeface="Anton"/>
                <a:ea typeface="Anton"/>
                <a:cs typeface="Anton"/>
                <a:sym typeface="Anton"/>
              </a:rPr>
              <a:t>SECURE CLIENT-SERVER CALCULATOR APPLICATION: SDLC SECURITY INTEGRATION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05460" y="9029768"/>
            <a:ext cx="742179" cy="742179"/>
            <a:chOff x="0" y="0"/>
            <a:chExt cx="195471" cy="195471"/>
          </a:xfrm>
        </p:grpSpPr>
        <p:sp>
          <p:nvSpPr>
            <p:cNvPr name="Freeform 6" id="6"/>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7" id="7"/>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1304154" y="2506973"/>
            <a:ext cx="9968713" cy="6062308"/>
            <a:chOff x="0" y="0"/>
            <a:chExt cx="2625505" cy="1596657"/>
          </a:xfrm>
        </p:grpSpPr>
        <p:sp>
          <p:nvSpPr>
            <p:cNvPr name="Freeform 9" id="9"/>
            <p:cNvSpPr/>
            <p:nvPr/>
          </p:nvSpPr>
          <p:spPr>
            <a:xfrm flipH="false" flipV="false" rot="0">
              <a:off x="0" y="0"/>
              <a:ext cx="2625505" cy="1596657"/>
            </a:xfrm>
            <a:custGeom>
              <a:avLst/>
              <a:gdLst/>
              <a:ahLst/>
              <a:cxnLst/>
              <a:rect r="r" b="b" t="t" l="l"/>
              <a:pathLst>
                <a:path h="1596657" w="2625505">
                  <a:moveTo>
                    <a:pt x="0" y="0"/>
                  </a:moveTo>
                  <a:lnTo>
                    <a:pt x="2625505" y="0"/>
                  </a:lnTo>
                  <a:lnTo>
                    <a:pt x="2625505" y="1596657"/>
                  </a:lnTo>
                  <a:lnTo>
                    <a:pt x="0" y="1596657"/>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0" id="10"/>
            <p:cNvSpPr txBox="true"/>
            <p:nvPr/>
          </p:nvSpPr>
          <p:spPr>
            <a:xfrm>
              <a:off x="0" y="-38100"/>
              <a:ext cx="2625505" cy="163475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842362" y="3339148"/>
            <a:ext cx="7561635" cy="2940889"/>
            <a:chOff x="0" y="0"/>
            <a:chExt cx="1991542" cy="774555"/>
          </a:xfrm>
        </p:grpSpPr>
        <p:sp>
          <p:nvSpPr>
            <p:cNvPr name="Freeform 12" id="12"/>
            <p:cNvSpPr/>
            <p:nvPr/>
          </p:nvSpPr>
          <p:spPr>
            <a:xfrm flipH="false" flipV="false" rot="0">
              <a:off x="0" y="0"/>
              <a:ext cx="1991542" cy="774555"/>
            </a:xfrm>
            <a:custGeom>
              <a:avLst/>
              <a:gdLst/>
              <a:ahLst/>
              <a:cxnLst/>
              <a:rect r="r" b="b" t="t" l="l"/>
              <a:pathLst>
                <a:path h="774555" w="1991542">
                  <a:moveTo>
                    <a:pt x="0" y="0"/>
                  </a:moveTo>
                  <a:lnTo>
                    <a:pt x="1991542" y="0"/>
                  </a:lnTo>
                  <a:lnTo>
                    <a:pt x="1991542" y="774555"/>
                  </a:lnTo>
                  <a:lnTo>
                    <a:pt x="0" y="774555"/>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13" id="13"/>
            <p:cNvSpPr txBox="true"/>
            <p:nvPr/>
          </p:nvSpPr>
          <p:spPr>
            <a:xfrm>
              <a:off x="0" y="-38100"/>
              <a:ext cx="1991542" cy="812655"/>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250529" y="7143262"/>
            <a:ext cx="4017541" cy="4114800"/>
          </a:xfrm>
          <a:custGeom>
            <a:avLst/>
            <a:gdLst/>
            <a:ahLst/>
            <a:cxnLst/>
            <a:rect r="r" b="b" t="t" l="l"/>
            <a:pathLst>
              <a:path h="4114800" w="4017541">
                <a:moveTo>
                  <a:pt x="0" y="0"/>
                </a:moveTo>
                <a:lnTo>
                  <a:pt x="4017542" y="0"/>
                </a:lnTo>
                <a:lnTo>
                  <a:pt x="4017542" y="4114800"/>
                </a:lnTo>
                <a:lnTo>
                  <a:pt x="0" y="4114800"/>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962150" y="2048767"/>
            <a:ext cx="345440" cy="345440"/>
            <a:chOff x="0" y="0"/>
            <a:chExt cx="90980" cy="90980"/>
          </a:xfrm>
        </p:grpSpPr>
        <p:sp>
          <p:nvSpPr>
            <p:cNvPr name="Freeform 16" id="16"/>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7" id="17"/>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08</a:t>
            </a:r>
          </a:p>
        </p:txBody>
      </p:sp>
      <p:sp>
        <p:nvSpPr>
          <p:cNvPr name="TextBox 19" id="19"/>
          <p:cNvSpPr txBox="true"/>
          <p:nvPr/>
        </p:nvSpPr>
        <p:spPr>
          <a:xfrm rot="0">
            <a:off x="1962150" y="3301048"/>
            <a:ext cx="7821986" cy="3466355"/>
          </a:xfrm>
          <a:prstGeom prst="rect">
            <a:avLst/>
          </a:prstGeom>
        </p:spPr>
        <p:txBody>
          <a:bodyPr anchor="t" rtlCol="false" tIns="0" lIns="0" bIns="0" rIns="0">
            <a:spAutoFit/>
          </a:bodyPr>
          <a:lstStyle/>
          <a:p>
            <a:pPr algn="ctr">
              <a:lnSpc>
                <a:spcPts val="2141"/>
              </a:lnSpc>
              <a:spcBef>
                <a:spcPct val="0"/>
              </a:spcBef>
            </a:pPr>
            <a:r>
              <a:rPr lang="en-US" b="true" sz="1529">
                <a:solidFill>
                  <a:srgbClr val="FFFFFF"/>
                </a:solidFill>
                <a:latin typeface="Poppins Medium"/>
                <a:ea typeface="Poppins Medium"/>
                <a:cs typeface="Poppins Medium"/>
                <a:sym typeface="Poppins Medium"/>
              </a:rPr>
              <a:t>During the Design phase, secure design principles will be implemented, emphasizing the application of concepts such as least privilege and defense in depth. These principles form the backbone of a secure software architecture. A detailed architecture risk analysis will be conducted using methodologies like PASTA to identify potential security weaknesses within the system architecture. Robust mechanisms for user authentication and authorization will be designed, including multi-factor authentication, to ensure strong access controls that protect sensitive data. Furthermore, a comprehensive data protection strategy will be established, focusing on secure data storage, transmission, and handling of sensitive information. This will involve the use of AES-256 encryption for data at rest and TLS (Transport Layer Security) for data in transit, ensuring sensitive data is protected from unauthorized access or tampering throughout its lifecycle.</a:t>
            </a:r>
          </a:p>
        </p:txBody>
      </p:sp>
      <p:sp>
        <p:nvSpPr>
          <p:cNvPr name="TextBox 20" id="20"/>
          <p:cNvSpPr txBox="true"/>
          <p:nvPr/>
        </p:nvSpPr>
        <p:spPr>
          <a:xfrm rot="0">
            <a:off x="11642816" y="3862023"/>
            <a:ext cx="4523662" cy="1007795"/>
          </a:xfrm>
          <a:prstGeom prst="rect">
            <a:avLst/>
          </a:prstGeom>
        </p:spPr>
        <p:txBody>
          <a:bodyPr anchor="t" rtlCol="false" tIns="0" lIns="0" bIns="0" rIns="0">
            <a:spAutoFit/>
          </a:bodyPr>
          <a:lstStyle/>
          <a:p>
            <a:pPr algn="l">
              <a:lnSpc>
                <a:spcPts val="7441"/>
              </a:lnSpc>
            </a:pPr>
            <a:r>
              <a:rPr lang="en-US" sz="8001">
                <a:solidFill>
                  <a:srgbClr val="FFFFFF"/>
                </a:solidFill>
                <a:latin typeface="Anton"/>
                <a:ea typeface="Anton"/>
                <a:cs typeface="Anton"/>
                <a:sym typeface="Anton"/>
              </a:rPr>
              <a:t>DESGIN</a:t>
            </a:r>
          </a:p>
        </p:txBody>
      </p:sp>
      <p:sp>
        <p:nvSpPr>
          <p:cNvPr name="TextBox 21" id="21"/>
          <p:cNvSpPr txBox="true"/>
          <p:nvPr/>
        </p:nvSpPr>
        <p:spPr>
          <a:xfrm rot="0">
            <a:off x="2593603" y="1914678"/>
            <a:ext cx="1771650"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DESIGN</a:t>
            </a:r>
          </a:p>
        </p:txBody>
      </p:sp>
      <p:sp>
        <p:nvSpPr>
          <p:cNvPr name="TextBox 22" id="22"/>
          <p:cNvSpPr txBox="true"/>
          <p:nvPr/>
        </p:nvSpPr>
        <p:spPr>
          <a:xfrm rot="0">
            <a:off x="1666579" y="6972199"/>
            <a:ext cx="8439308"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FFFFFF"/>
                </a:solidFill>
                <a:latin typeface="Poppins Medium"/>
                <a:ea typeface="Poppins Medium"/>
                <a:cs typeface="Poppins Medium"/>
                <a:sym typeface="Poppins Medium"/>
              </a:rPr>
              <a:t>Rationale: Protects sensitive data from unauthorized access or tampering.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05460" y="9029768"/>
            <a:ext cx="742179" cy="742179"/>
            <a:chOff x="0" y="0"/>
            <a:chExt cx="195471" cy="195471"/>
          </a:xfrm>
        </p:grpSpPr>
        <p:sp>
          <p:nvSpPr>
            <p:cNvPr name="Freeform 6" id="6"/>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7" id="7"/>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1304154" y="2506973"/>
            <a:ext cx="9968713" cy="6062308"/>
            <a:chOff x="0" y="0"/>
            <a:chExt cx="2625505" cy="1596657"/>
          </a:xfrm>
        </p:grpSpPr>
        <p:sp>
          <p:nvSpPr>
            <p:cNvPr name="Freeform 9" id="9"/>
            <p:cNvSpPr/>
            <p:nvPr/>
          </p:nvSpPr>
          <p:spPr>
            <a:xfrm flipH="false" flipV="false" rot="0">
              <a:off x="0" y="0"/>
              <a:ext cx="2625505" cy="1596657"/>
            </a:xfrm>
            <a:custGeom>
              <a:avLst/>
              <a:gdLst/>
              <a:ahLst/>
              <a:cxnLst/>
              <a:rect r="r" b="b" t="t" l="l"/>
              <a:pathLst>
                <a:path h="1596657" w="2625505">
                  <a:moveTo>
                    <a:pt x="0" y="0"/>
                  </a:moveTo>
                  <a:lnTo>
                    <a:pt x="2625505" y="0"/>
                  </a:lnTo>
                  <a:lnTo>
                    <a:pt x="2625505" y="1596657"/>
                  </a:lnTo>
                  <a:lnTo>
                    <a:pt x="0" y="1596657"/>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0" id="10"/>
            <p:cNvSpPr txBox="true"/>
            <p:nvPr/>
          </p:nvSpPr>
          <p:spPr>
            <a:xfrm>
              <a:off x="0" y="-38100"/>
              <a:ext cx="2625505" cy="163475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842362" y="3339148"/>
            <a:ext cx="7561635" cy="2940889"/>
            <a:chOff x="0" y="0"/>
            <a:chExt cx="1991542" cy="774555"/>
          </a:xfrm>
        </p:grpSpPr>
        <p:sp>
          <p:nvSpPr>
            <p:cNvPr name="Freeform 12" id="12"/>
            <p:cNvSpPr/>
            <p:nvPr/>
          </p:nvSpPr>
          <p:spPr>
            <a:xfrm flipH="false" flipV="false" rot="0">
              <a:off x="0" y="0"/>
              <a:ext cx="1991542" cy="774555"/>
            </a:xfrm>
            <a:custGeom>
              <a:avLst/>
              <a:gdLst/>
              <a:ahLst/>
              <a:cxnLst/>
              <a:rect r="r" b="b" t="t" l="l"/>
              <a:pathLst>
                <a:path h="774555" w="1991542">
                  <a:moveTo>
                    <a:pt x="0" y="0"/>
                  </a:moveTo>
                  <a:lnTo>
                    <a:pt x="1991542" y="0"/>
                  </a:lnTo>
                  <a:lnTo>
                    <a:pt x="1991542" y="774555"/>
                  </a:lnTo>
                  <a:lnTo>
                    <a:pt x="0" y="774555"/>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13" id="13"/>
            <p:cNvSpPr txBox="true"/>
            <p:nvPr/>
          </p:nvSpPr>
          <p:spPr>
            <a:xfrm>
              <a:off x="0" y="-38100"/>
              <a:ext cx="1991542" cy="812655"/>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250529" y="7143262"/>
            <a:ext cx="4017541" cy="4114800"/>
          </a:xfrm>
          <a:custGeom>
            <a:avLst/>
            <a:gdLst/>
            <a:ahLst/>
            <a:cxnLst/>
            <a:rect r="r" b="b" t="t" l="l"/>
            <a:pathLst>
              <a:path h="4114800" w="4017541">
                <a:moveTo>
                  <a:pt x="0" y="0"/>
                </a:moveTo>
                <a:lnTo>
                  <a:pt x="4017542" y="0"/>
                </a:lnTo>
                <a:lnTo>
                  <a:pt x="4017542" y="4114800"/>
                </a:lnTo>
                <a:lnTo>
                  <a:pt x="0" y="4114800"/>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962150" y="2048767"/>
            <a:ext cx="345440" cy="345440"/>
            <a:chOff x="0" y="0"/>
            <a:chExt cx="90980" cy="90980"/>
          </a:xfrm>
        </p:grpSpPr>
        <p:sp>
          <p:nvSpPr>
            <p:cNvPr name="Freeform 16" id="16"/>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7" id="17"/>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09</a:t>
            </a:r>
          </a:p>
        </p:txBody>
      </p:sp>
      <p:sp>
        <p:nvSpPr>
          <p:cNvPr name="TextBox 19" id="19"/>
          <p:cNvSpPr txBox="true"/>
          <p:nvPr/>
        </p:nvSpPr>
        <p:spPr>
          <a:xfrm rot="0">
            <a:off x="1962150" y="2967864"/>
            <a:ext cx="7821986" cy="2932955"/>
          </a:xfrm>
          <a:prstGeom prst="rect">
            <a:avLst/>
          </a:prstGeom>
        </p:spPr>
        <p:txBody>
          <a:bodyPr anchor="t" rtlCol="false" tIns="0" lIns="0" bIns="0" rIns="0">
            <a:spAutoFit/>
          </a:bodyPr>
          <a:lstStyle/>
          <a:p>
            <a:pPr algn="ctr">
              <a:lnSpc>
                <a:spcPts val="2141"/>
              </a:lnSpc>
              <a:spcBef>
                <a:spcPct val="0"/>
              </a:spcBef>
            </a:pPr>
            <a:r>
              <a:rPr lang="en-US" b="true" sz="1529">
                <a:solidFill>
                  <a:srgbClr val="FFFFFF"/>
                </a:solidFill>
                <a:latin typeface="Poppins Medium"/>
                <a:ea typeface="Poppins Medium"/>
                <a:cs typeface="Poppins Medium"/>
                <a:sym typeface="Poppins Medium"/>
              </a:rPr>
              <a:t>In the Implementation and Coding phase, secure coding practices will be adhered to by following established guidelines, such as the OWASP Secure Coding Practices. This approach significantly reduces the introduction of common security vulnerabilities during coding. Input validation and output encoding will be implemented to prevent injection attacks, utilizing techniques like parameterized queries to safeguard against SQL injection. Cryptography will be employed using approved and up-to-date cryptographic libraries, avoiding the implementation of custom cryptographic algorithms to ensure proven, secure methods are utilized. Regular peer code reviews will also be conducted, focusing specifically on security aspects, helping to identify issues that automated tools may miss.</a:t>
            </a:r>
          </a:p>
        </p:txBody>
      </p:sp>
      <p:sp>
        <p:nvSpPr>
          <p:cNvPr name="TextBox 20" id="20"/>
          <p:cNvSpPr txBox="true"/>
          <p:nvPr/>
        </p:nvSpPr>
        <p:spPr>
          <a:xfrm rot="0">
            <a:off x="11642816" y="3785823"/>
            <a:ext cx="6645184" cy="667568"/>
          </a:xfrm>
          <a:prstGeom prst="rect">
            <a:avLst/>
          </a:prstGeom>
        </p:spPr>
        <p:txBody>
          <a:bodyPr anchor="t" rtlCol="false" tIns="0" lIns="0" bIns="0" rIns="0">
            <a:spAutoFit/>
          </a:bodyPr>
          <a:lstStyle/>
          <a:p>
            <a:pPr algn="l">
              <a:lnSpc>
                <a:spcPts val="4930"/>
              </a:lnSpc>
            </a:pPr>
            <a:r>
              <a:rPr lang="en-US" sz="5301">
                <a:solidFill>
                  <a:srgbClr val="FFFFFF"/>
                </a:solidFill>
                <a:latin typeface="Anton"/>
                <a:ea typeface="Anton"/>
                <a:cs typeface="Anton"/>
                <a:sym typeface="Anton"/>
              </a:rPr>
              <a:t>IMPLEMENTATION/CODING</a:t>
            </a:r>
          </a:p>
        </p:txBody>
      </p:sp>
      <p:sp>
        <p:nvSpPr>
          <p:cNvPr name="TextBox 21" id="21"/>
          <p:cNvSpPr txBox="true"/>
          <p:nvPr/>
        </p:nvSpPr>
        <p:spPr>
          <a:xfrm rot="0">
            <a:off x="2593603" y="1914678"/>
            <a:ext cx="4853897"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Implementation/Coding</a:t>
            </a:r>
          </a:p>
        </p:txBody>
      </p:sp>
      <p:sp>
        <p:nvSpPr>
          <p:cNvPr name="TextBox 22" id="22"/>
          <p:cNvSpPr txBox="true"/>
          <p:nvPr/>
        </p:nvSpPr>
        <p:spPr>
          <a:xfrm rot="0">
            <a:off x="1653489" y="6016056"/>
            <a:ext cx="8439308" cy="826874"/>
          </a:xfrm>
          <a:prstGeom prst="rect">
            <a:avLst/>
          </a:prstGeom>
        </p:spPr>
        <p:txBody>
          <a:bodyPr anchor="t" rtlCol="false" tIns="0" lIns="0" bIns="0" rIns="0">
            <a:spAutoFit/>
          </a:bodyPr>
          <a:lstStyle/>
          <a:p>
            <a:pPr algn="ctr">
              <a:lnSpc>
                <a:spcPts val="2199"/>
              </a:lnSpc>
              <a:spcBef>
                <a:spcPct val="0"/>
              </a:spcBef>
            </a:pPr>
            <a:r>
              <a:rPr lang="en-US" b="true" sz="1570">
                <a:solidFill>
                  <a:srgbClr val="FFFFFF"/>
                </a:solidFill>
                <a:latin typeface="Poppins Medium"/>
                <a:ea typeface="Poppins Medium"/>
                <a:cs typeface="Poppins Medium"/>
                <a:sym typeface="Poppins Medium"/>
              </a:rPr>
              <a:t>Rationale: By focusing on secure coding practices, the project minimizes the risk of vulnerabilities during development, ensuring that the application remains secure and functions as intended.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05460" y="9029768"/>
            <a:ext cx="742179" cy="742179"/>
            <a:chOff x="0" y="0"/>
            <a:chExt cx="195471" cy="195471"/>
          </a:xfrm>
        </p:grpSpPr>
        <p:sp>
          <p:nvSpPr>
            <p:cNvPr name="Freeform 6" id="6"/>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7" id="7"/>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1304154" y="2506973"/>
            <a:ext cx="9968713" cy="6062308"/>
            <a:chOff x="0" y="0"/>
            <a:chExt cx="2625505" cy="1596657"/>
          </a:xfrm>
        </p:grpSpPr>
        <p:sp>
          <p:nvSpPr>
            <p:cNvPr name="Freeform 9" id="9"/>
            <p:cNvSpPr/>
            <p:nvPr/>
          </p:nvSpPr>
          <p:spPr>
            <a:xfrm flipH="false" flipV="false" rot="0">
              <a:off x="0" y="0"/>
              <a:ext cx="2625505" cy="1596657"/>
            </a:xfrm>
            <a:custGeom>
              <a:avLst/>
              <a:gdLst/>
              <a:ahLst/>
              <a:cxnLst/>
              <a:rect r="r" b="b" t="t" l="l"/>
              <a:pathLst>
                <a:path h="1596657" w="2625505">
                  <a:moveTo>
                    <a:pt x="0" y="0"/>
                  </a:moveTo>
                  <a:lnTo>
                    <a:pt x="2625505" y="0"/>
                  </a:lnTo>
                  <a:lnTo>
                    <a:pt x="2625505" y="1596657"/>
                  </a:lnTo>
                  <a:lnTo>
                    <a:pt x="0" y="1596657"/>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0" id="10"/>
            <p:cNvSpPr txBox="true"/>
            <p:nvPr/>
          </p:nvSpPr>
          <p:spPr>
            <a:xfrm>
              <a:off x="0" y="-38100"/>
              <a:ext cx="2625505" cy="163475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842362" y="3339148"/>
            <a:ext cx="7561635" cy="2940889"/>
            <a:chOff x="0" y="0"/>
            <a:chExt cx="1991542" cy="774555"/>
          </a:xfrm>
        </p:grpSpPr>
        <p:sp>
          <p:nvSpPr>
            <p:cNvPr name="Freeform 12" id="12"/>
            <p:cNvSpPr/>
            <p:nvPr/>
          </p:nvSpPr>
          <p:spPr>
            <a:xfrm flipH="false" flipV="false" rot="0">
              <a:off x="0" y="0"/>
              <a:ext cx="1991542" cy="774555"/>
            </a:xfrm>
            <a:custGeom>
              <a:avLst/>
              <a:gdLst/>
              <a:ahLst/>
              <a:cxnLst/>
              <a:rect r="r" b="b" t="t" l="l"/>
              <a:pathLst>
                <a:path h="774555" w="1991542">
                  <a:moveTo>
                    <a:pt x="0" y="0"/>
                  </a:moveTo>
                  <a:lnTo>
                    <a:pt x="1991542" y="0"/>
                  </a:lnTo>
                  <a:lnTo>
                    <a:pt x="1991542" y="774555"/>
                  </a:lnTo>
                  <a:lnTo>
                    <a:pt x="0" y="774555"/>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13" id="13"/>
            <p:cNvSpPr txBox="true"/>
            <p:nvPr/>
          </p:nvSpPr>
          <p:spPr>
            <a:xfrm>
              <a:off x="0" y="-38100"/>
              <a:ext cx="1991542" cy="812655"/>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250529" y="7143262"/>
            <a:ext cx="4017541" cy="4114800"/>
          </a:xfrm>
          <a:custGeom>
            <a:avLst/>
            <a:gdLst/>
            <a:ahLst/>
            <a:cxnLst/>
            <a:rect r="r" b="b" t="t" l="l"/>
            <a:pathLst>
              <a:path h="4114800" w="4017541">
                <a:moveTo>
                  <a:pt x="0" y="0"/>
                </a:moveTo>
                <a:lnTo>
                  <a:pt x="4017542" y="0"/>
                </a:lnTo>
                <a:lnTo>
                  <a:pt x="4017542" y="4114800"/>
                </a:lnTo>
                <a:lnTo>
                  <a:pt x="0" y="4114800"/>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962150" y="2048767"/>
            <a:ext cx="345440" cy="345440"/>
            <a:chOff x="0" y="0"/>
            <a:chExt cx="90980" cy="90980"/>
          </a:xfrm>
        </p:grpSpPr>
        <p:sp>
          <p:nvSpPr>
            <p:cNvPr name="Freeform 16" id="16"/>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7" id="17"/>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10</a:t>
            </a:r>
          </a:p>
        </p:txBody>
      </p:sp>
      <p:sp>
        <p:nvSpPr>
          <p:cNvPr name="TextBox 19" id="19"/>
          <p:cNvSpPr txBox="true"/>
          <p:nvPr/>
        </p:nvSpPr>
        <p:spPr>
          <a:xfrm rot="0">
            <a:off x="1962150" y="2967864"/>
            <a:ext cx="7821986" cy="2932955"/>
          </a:xfrm>
          <a:prstGeom prst="rect">
            <a:avLst/>
          </a:prstGeom>
        </p:spPr>
        <p:txBody>
          <a:bodyPr anchor="t" rtlCol="false" tIns="0" lIns="0" bIns="0" rIns="0">
            <a:spAutoFit/>
          </a:bodyPr>
          <a:lstStyle/>
          <a:p>
            <a:pPr algn="ctr">
              <a:lnSpc>
                <a:spcPts val="2141"/>
              </a:lnSpc>
              <a:spcBef>
                <a:spcPct val="0"/>
              </a:spcBef>
            </a:pPr>
            <a:r>
              <a:rPr lang="en-US" b="true" sz="1529">
                <a:solidFill>
                  <a:srgbClr val="FFFFFF"/>
                </a:solidFill>
                <a:latin typeface="Poppins Medium"/>
                <a:ea typeface="Poppins Medium"/>
                <a:cs typeface="Poppins Medium"/>
                <a:sym typeface="Poppins Medium"/>
              </a:rPr>
              <a:t>The Testing phase will involve the development of security-focused unit tests that specifically target security functionalities within the application, ensuring that components behave securely as expected. Thorough penetration testing will be conducted, simulating real-world attack scenarios to uncover exploitable vulnerabilities, involving both internal teams and external security experts. Regular vulnerability scanning will be performed on the application and its dependencies using Static Application Security Testing (SAST) and Dynamic Application Security Testing (DAST) tools to identify known vulnerabilities. Fuzz testing will also be implemented, providing invalid, unexpected, or random data as input to uncover potential security flaws that could lead to issues.</a:t>
            </a:r>
          </a:p>
        </p:txBody>
      </p:sp>
      <p:sp>
        <p:nvSpPr>
          <p:cNvPr name="TextBox 20" id="20"/>
          <p:cNvSpPr txBox="true"/>
          <p:nvPr/>
        </p:nvSpPr>
        <p:spPr>
          <a:xfrm rot="0">
            <a:off x="11642816" y="3785823"/>
            <a:ext cx="6645184" cy="667568"/>
          </a:xfrm>
          <a:prstGeom prst="rect">
            <a:avLst/>
          </a:prstGeom>
        </p:spPr>
        <p:txBody>
          <a:bodyPr anchor="t" rtlCol="false" tIns="0" lIns="0" bIns="0" rIns="0">
            <a:spAutoFit/>
          </a:bodyPr>
          <a:lstStyle/>
          <a:p>
            <a:pPr algn="l">
              <a:lnSpc>
                <a:spcPts val="4930"/>
              </a:lnSpc>
            </a:pPr>
            <a:r>
              <a:rPr lang="en-US" sz="5301">
                <a:solidFill>
                  <a:srgbClr val="FFFFFF"/>
                </a:solidFill>
                <a:latin typeface="Anton"/>
                <a:ea typeface="Anton"/>
                <a:cs typeface="Anton"/>
                <a:sym typeface="Anton"/>
              </a:rPr>
              <a:t>TESTING</a:t>
            </a:r>
          </a:p>
        </p:txBody>
      </p:sp>
      <p:sp>
        <p:nvSpPr>
          <p:cNvPr name="TextBox 21" id="21"/>
          <p:cNvSpPr txBox="true"/>
          <p:nvPr/>
        </p:nvSpPr>
        <p:spPr>
          <a:xfrm rot="0">
            <a:off x="2593603" y="1914678"/>
            <a:ext cx="4853897"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Testing</a:t>
            </a:r>
          </a:p>
        </p:txBody>
      </p:sp>
      <p:sp>
        <p:nvSpPr>
          <p:cNvPr name="TextBox 22" id="22"/>
          <p:cNvSpPr txBox="true"/>
          <p:nvPr/>
        </p:nvSpPr>
        <p:spPr>
          <a:xfrm rot="0">
            <a:off x="1653489" y="6016056"/>
            <a:ext cx="8439308" cy="826874"/>
          </a:xfrm>
          <a:prstGeom prst="rect">
            <a:avLst/>
          </a:prstGeom>
        </p:spPr>
        <p:txBody>
          <a:bodyPr anchor="t" rtlCol="false" tIns="0" lIns="0" bIns="0" rIns="0">
            <a:spAutoFit/>
          </a:bodyPr>
          <a:lstStyle/>
          <a:p>
            <a:pPr algn="ctr">
              <a:lnSpc>
                <a:spcPts val="2199"/>
              </a:lnSpc>
              <a:spcBef>
                <a:spcPct val="0"/>
              </a:spcBef>
            </a:pPr>
            <a:r>
              <a:rPr lang="en-US" b="true" sz="1570">
                <a:solidFill>
                  <a:srgbClr val="FFFFFF"/>
                </a:solidFill>
                <a:latin typeface="Poppins Medium"/>
                <a:ea typeface="Poppins Medium"/>
                <a:cs typeface="Poppins Medium"/>
                <a:sym typeface="Poppins Medium"/>
              </a:rPr>
              <a:t>Rationale: Comprehensive testing ensures that the application can withstand potential attacks and functions securely under various conditions, ultimately enhancing the overall security posture of the application.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05460" y="9029768"/>
            <a:ext cx="742179" cy="742179"/>
            <a:chOff x="0" y="0"/>
            <a:chExt cx="195471" cy="195471"/>
          </a:xfrm>
        </p:grpSpPr>
        <p:sp>
          <p:nvSpPr>
            <p:cNvPr name="Freeform 6" id="6"/>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7" id="7"/>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1304154" y="2506973"/>
            <a:ext cx="9968713" cy="6062308"/>
            <a:chOff x="0" y="0"/>
            <a:chExt cx="2625505" cy="1596657"/>
          </a:xfrm>
        </p:grpSpPr>
        <p:sp>
          <p:nvSpPr>
            <p:cNvPr name="Freeform 9" id="9"/>
            <p:cNvSpPr/>
            <p:nvPr/>
          </p:nvSpPr>
          <p:spPr>
            <a:xfrm flipH="false" flipV="false" rot="0">
              <a:off x="0" y="0"/>
              <a:ext cx="2625505" cy="1596657"/>
            </a:xfrm>
            <a:custGeom>
              <a:avLst/>
              <a:gdLst/>
              <a:ahLst/>
              <a:cxnLst/>
              <a:rect r="r" b="b" t="t" l="l"/>
              <a:pathLst>
                <a:path h="1596657" w="2625505">
                  <a:moveTo>
                    <a:pt x="0" y="0"/>
                  </a:moveTo>
                  <a:lnTo>
                    <a:pt x="2625505" y="0"/>
                  </a:lnTo>
                  <a:lnTo>
                    <a:pt x="2625505" y="1596657"/>
                  </a:lnTo>
                  <a:lnTo>
                    <a:pt x="0" y="1596657"/>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0" id="10"/>
            <p:cNvSpPr txBox="true"/>
            <p:nvPr/>
          </p:nvSpPr>
          <p:spPr>
            <a:xfrm>
              <a:off x="0" y="-38100"/>
              <a:ext cx="2625505" cy="163475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842362" y="3339148"/>
            <a:ext cx="7561635" cy="2940889"/>
            <a:chOff x="0" y="0"/>
            <a:chExt cx="1991542" cy="774555"/>
          </a:xfrm>
        </p:grpSpPr>
        <p:sp>
          <p:nvSpPr>
            <p:cNvPr name="Freeform 12" id="12"/>
            <p:cNvSpPr/>
            <p:nvPr/>
          </p:nvSpPr>
          <p:spPr>
            <a:xfrm flipH="false" flipV="false" rot="0">
              <a:off x="0" y="0"/>
              <a:ext cx="1991542" cy="774555"/>
            </a:xfrm>
            <a:custGeom>
              <a:avLst/>
              <a:gdLst/>
              <a:ahLst/>
              <a:cxnLst/>
              <a:rect r="r" b="b" t="t" l="l"/>
              <a:pathLst>
                <a:path h="774555" w="1991542">
                  <a:moveTo>
                    <a:pt x="0" y="0"/>
                  </a:moveTo>
                  <a:lnTo>
                    <a:pt x="1991542" y="0"/>
                  </a:lnTo>
                  <a:lnTo>
                    <a:pt x="1991542" y="774555"/>
                  </a:lnTo>
                  <a:lnTo>
                    <a:pt x="0" y="774555"/>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13" id="13"/>
            <p:cNvSpPr txBox="true"/>
            <p:nvPr/>
          </p:nvSpPr>
          <p:spPr>
            <a:xfrm>
              <a:off x="0" y="-38100"/>
              <a:ext cx="1991542" cy="812655"/>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250529" y="7143262"/>
            <a:ext cx="4017541" cy="4114800"/>
          </a:xfrm>
          <a:custGeom>
            <a:avLst/>
            <a:gdLst/>
            <a:ahLst/>
            <a:cxnLst/>
            <a:rect r="r" b="b" t="t" l="l"/>
            <a:pathLst>
              <a:path h="4114800" w="4017541">
                <a:moveTo>
                  <a:pt x="0" y="0"/>
                </a:moveTo>
                <a:lnTo>
                  <a:pt x="4017542" y="0"/>
                </a:lnTo>
                <a:lnTo>
                  <a:pt x="4017542" y="4114800"/>
                </a:lnTo>
                <a:lnTo>
                  <a:pt x="0" y="4114800"/>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962150" y="2048767"/>
            <a:ext cx="345440" cy="345440"/>
            <a:chOff x="0" y="0"/>
            <a:chExt cx="90980" cy="90980"/>
          </a:xfrm>
        </p:grpSpPr>
        <p:sp>
          <p:nvSpPr>
            <p:cNvPr name="Freeform 16" id="16"/>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7" id="17"/>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11</a:t>
            </a:r>
          </a:p>
        </p:txBody>
      </p:sp>
      <p:sp>
        <p:nvSpPr>
          <p:cNvPr name="TextBox 19" id="19"/>
          <p:cNvSpPr txBox="true"/>
          <p:nvPr/>
        </p:nvSpPr>
        <p:spPr>
          <a:xfrm rot="0">
            <a:off x="2134870" y="3614373"/>
            <a:ext cx="7821986" cy="2666255"/>
          </a:xfrm>
          <a:prstGeom prst="rect">
            <a:avLst/>
          </a:prstGeom>
        </p:spPr>
        <p:txBody>
          <a:bodyPr anchor="t" rtlCol="false" tIns="0" lIns="0" bIns="0" rIns="0">
            <a:spAutoFit/>
          </a:bodyPr>
          <a:lstStyle/>
          <a:p>
            <a:pPr algn="ctr">
              <a:lnSpc>
                <a:spcPts val="2141"/>
              </a:lnSpc>
              <a:spcBef>
                <a:spcPct val="0"/>
              </a:spcBef>
            </a:pPr>
            <a:r>
              <a:rPr lang="en-US" b="true" sz="1529">
                <a:solidFill>
                  <a:srgbClr val="FFFFFF"/>
                </a:solidFill>
                <a:latin typeface="Poppins Medium"/>
                <a:ea typeface="Poppins Medium"/>
                <a:cs typeface="Poppins Medium"/>
                <a:sym typeface="Poppins Medium"/>
              </a:rPr>
              <a:t>During the Deployment phase, secure configuration management will be established, implementing and maintaining secure configurations for all components using configuration management tools. Automated deployment tools will be utilized with built-in security checks and validations, ensuring consistent application of security measures throughout the deployment process. Furthermore, infrastructure-as-code practices will be employed to ensure repeatable and reliable deployments with security built into the process. Proper network segmentation will be implemented to limit the potential impact of security breaches, utilizing firewalls and access control lists to contain any incidents that may arise.</a:t>
            </a:r>
          </a:p>
        </p:txBody>
      </p:sp>
      <p:sp>
        <p:nvSpPr>
          <p:cNvPr name="TextBox 20" id="20"/>
          <p:cNvSpPr txBox="true"/>
          <p:nvPr/>
        </p:nvSpPr>
        <p:spPr>
          <a:xfrm rot="0">
            <a:off x="11642816" y="3785823"/>
            <a:ext cx="6645184" cy="667568"/>
          </a:xfrm>
          <a:prstGeom prst="rect">
            <a:avLst/>
          </a:prstGeom>
        </p:spPr>
        <p:txBody>
          <a:bodyPr anchor="t" rtlCol="false" tIns="0" lIns="0" bIns="0" rIns="0">
            <a:spAutoFit/>
          </a:bodyPr>
          <a:lstStyle/>
          <a:p>
            <a:pPr algn="l">
              <a:lnSpc>
                <a:spcPts val="4930"/>
              </a:lnSpc>
            </a:pPr>
            <a:r>
              <a:rPr lang="en-US" sz="5301">
                <a:solidFill>
                  <a:srgbClr val="FFFFFF"/>
                </a:solidFill>
                <a:latin typeface="Anton"/>
                <a:ea typeface="Anton"/>
                <a:cs typeface="Anton"/>
                <a:sym typeface="Anton"/>
              </a:rPr>
              <a:t>DEPLOYMENT</a:t>
            </a:r>
          </a:p>
        </p:txBody>
      </p:sp>
      <p:sp>
        <p:nvSpPr>
          <p:cNvPr name="TextBox 21" id="21"/>
          <p:cNvSpPr txBox="true"/>
          <p:nvPr/>
        </p:nvSpPr>
        <p:spPr>
          <a:xfrm rot="0">
            <a:off x="2593603" y="1914678"/>
            <a:ext cx="4853897"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Deployment</a:t>
            </a:r>
          </a:p>
        </p:txBody>
      </p:sp>
      <p:sp>
        <p:nvSpPr>
          <p:cNvPr name="TextBox 22" id="22"/>
          <p:cNvSpPr txBox="true"/>
          <p:nvPr/>
        </p:nvSpPr>
        <p:spPr>
          <a:xfrm rot="0">
            <a:off x="1666579" y="6559745"/>
            <a:ext cx="8439308" cy="826874"/>
          </a:xfrm>
          <a:prstGeom prst="rect">
            <a:avLst/>
          </a:prstGeom>
        </p:spPr>
        <p:txBody>
          <a:bodyPr anchor="t" rtlCol="false" tIns="0" lIns="0" bIns="0" rIns="0">
            <a:spAutoFit/>
          </a:bodyPr>
          <a:lstStyle/>
          <a:p>
            <a:pPr algn="ctr">
              <a:lnSpc>
                <a:spcPts val="2199"/>
              </a:lnSpc>
              <a:spcBef>
                <a:spcPct val="0"/>
              </a:spcBef>
            </a:pPr>
            <a:r>
              <a:rPr lang="en-US" b="true" sz="1570">
                <a:solidFill>
                  <a:srgbClr val="FFFFFF"/>
                </a:solidFill>
                <a:latin typeface="Poppins Medium"/>
                <a:ea typeface="Poppins Medium"/>
                <a:cs typeface="Poppins Medium"/>
                <a:sym typeface="Poppins Medium"/>
              </a:rPr>
              <a:t>Rationale: Prevents security issues arising from misconfigurations, ensures consistent application of security measures during deployment, and contains potential security breaches, limiting lateral movement within the system.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05460" y="9029768"/>
            <a:ext cx="742179" cy="742179"/>
            <a:chOff x="0" y="0"/>
            <a:chExt cx="195471" cy="195471"/>
          </a:xfrm>
        </p:grpSpPr>
        <p:sp>
          <p:nvSpPr>
            <p:cNvPr name="Freeform 6" id="6"/>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7" id="7"/>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1304154" y="2506973"/>
            <a:ext cx="9968713" cy="6062308"/>
            <a:chOff x="0" y="0"/>
            <a:chExt cx="2625505" cy="1596657"/>
          </a:xfrm>
        </p:grpSpPr>
        <p:sp>
          <p:nvSpPr>
            <p:cNvPr name="Freeform 9" id="9"/>
            <p:cNvSpPr/>
            <p:nvPr/>
          </p:nvSpPr>
          <p:spPr>
            <a:xfrm flipH="false" flipV="false" rot="0">
              <a:off x="0" y="0"/>
              <a:ext cx="2625505" cy="1596657"/>
            </a:xfrm>
            <a:custGeom>
              <a:avLst/>
              <a:gdLst/>
              <a:ahLst/>
              <a:cxnLst/>
              <a:rect r="r" b="b" t="t" l="l"/>
              <a:pathLst>
                <a:path h="1596657" w="2625505">
                  <a:moveTo>
                    <a:pt x="0" y="0"/>
                  </a:moveTo>
                  <a:lnTo>
                    <a:pt x="2625505" y="0"/>
                  </a:lnTo>
                  <a:lnTo>
                    <a:pt x="2625505" y="1596657"/>
                  </a:lnTo>
                  <a:lnTo>
                    <a:pt x="0" y="1596657"/>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0" id="10"/>
            <p:cNvSpPr txBox="true"/>
            <p:nvPr/>
          </p:nvSpPr>
          <p:spPr>
            <a:xfrm>
              <a:off x="0" y="-38100"/>
              <a:ext cx="2625505" cy="163475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842362" y="3339148"/>
            <a:ext cx="7561635" cy="2940889"/>
            <a:chOff x="0" y="0"/>
            <a:chExt cx="1991542" cy="774555"/>
          </a:xfrm>
        </p:grpSpPr>
        <p:sp>
          <p:nvSpPr>
            <p:cNvPr name="Freeform 12" id="12"/>
            <p:cNvSpPr/>
            <p:nvPr/>
          </p:nvSpPr>
          <p:spPr>
            <a:xfrm flipH="false" flipV="false" rot="0">
              <a:off x="0" y="0"/>
              <a:ext cx="1991542" cy="774555"/>
            </a:xfrm>
            <a:custGeom>
              <a:avLst/>
              <a:gdLst/>
              <a:ahLst/>
              <a:cxnLst/>
              <a:rect r="r" b="b" t="t" l="l"/>
              <a:pathLst>
                <a:path h="774555" w="1991542">
                  <a:moveTo>
                    <a:pt x="0" y="0"/>
                  </a:moveTo>
                  <a:lnTo>
                    <a:pt x="1991542" y="0"/>
                  </a:lnTo>
                  <a:lnTo>
                    <a:pt x="1991542" y="774555"/>
                  </a:lnTo>
                  <a:lnTo>
                    <a:pt x="0" y="774555"/>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13" id="13"/>
            <p:cNvSpPr txBox="true"/>
            <p:nvPr/>
          </p:nvSpPr>
          <p:spPr>
            <a:xfrm>
              <a:off x="0" y="-38100"/>
              <a:ext cx="1991542" cy="812655"/>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250529" y="7143262"/>
            <a:ext cx="4017541" cy="4114800"/>
          </a:xfrm>
          <a:custGeom>
            <a:avLst/>
            <a:gdLst/>
            <a:ahLst/>
            <a:cxnLst/>
            <a:rect r="r" b="b" t="t" l="l"/>
            <a:pathLst>
              <a:path h="4114800" w="4017541">
                <a:moveTo>
                  <a:pt x="0" y="0"/>
                </a:moveTo>
                <a:lnTo>
                  <a:pt x="4017542" y="0"/>
                </a:lnTo>
                <a:lnTo>
                  <a:pt x="4017542" y="4114800"/>
                </a:lnTo>
                <a:lnTo>
                  <a:pt x="0" y="4114800"/>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962150" y="2048767"/>
            <a:ext cx="345440" cy="345440"/>
            <a:chOff x="0" y="0"/>
            <a:chExt cx="90980" cy="90980"/>
          </a:xfrm>
        </p:grpSpPr>
        <p:sp>
          <p:nvSpPr>
            <p:cNvPr name="Freeform 16" id="16"/>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7" id="17"/>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12</a:t>
            </a:r>
          </a:p>
        </p:txBody>
      </p:sp>
      <p:sp>
        <p:nvSpPr>
          <p:cNvPr name="TextBox 19" id="19"/>
          <p:cNvSpPr txBox="true"/>
          <p:nvPr/>
        </p:nvSpPr>
        <p:spPr>
          <a:xfrm rot="0">
            <a:off x="1962150" y="3101214"/>
            <a:ext cx="7821986" cy="2666255"/>
          </a:xfrm>
          <a:prstGeom prst="rect">
            <a:avLst/>
          </a:prstGeom>
        </p:spPr>
        <p:txBody>
          <a:bodyPr anchor="t" rtlCol="false" tIns="0" lIns="0" bIns="0" rIns="0">
            <a:spAutoFit/>
          </a:bodyPr>
          <a:lstStyle/>
          <a:p>
            <a:pPr algn="ctr">
              <a:lnSpc>
                <a:spcPts val="2141"/>
              </a:lnSpc>
              <a:spcBef>
                <a:spcPct val="0"/>
              </a:spcBef>
            </a:pPr>
            <a:r>
              <a:rPr lang="en-US" b="true" sz="1529">
                <a:solidFill>
                  <a:srgbClr val="FFFFFF"/>
                </a:solidFill>
                <a:latin typeface="Poppins Medium"/>
                <a:ea typeface="Poppins Medium"/>
                <a:cs typeface="Poppins Medium"/>
                <a:sym typeface="Poppins Medium"/>
              </a:rPr>
              <a:t>In the Maintenance phase, a robust patch management process will be implemented to ensure timely application of security patches and updates for all software components, including third-party libraries. Continuous monitoring and logging systems will be set up to detect security events, employing Security Information and Event Management (SIEM) solutions for real-time analysis. An incident response plan will be developed and regularly updated, conducting periodic drills to ensure preparedness for potential security breaches. Lastly, regular security assessments will be conducted to identify new vulnerabilities through automated scans and manual reviews, addressing evolving threats to maintain an ongoing strong security posture.</a:t>
            </a:r>
          </a:p>
        </p:txBody>
      </p:sp>
      <p:sp>
        <p:nvSpPr>
          <p:cNvPr name="TextBox 20" id="20"/>
          <p:cNvSpPr txBox="true"/>
          <p:nvPr/>
        </p:nvSpPr>
        <p:spPr>
          <a:xfrm rot="0">
            <a:off x="11642816" y="3785823"/>
            <a:ext cx="6645184" cy="667568"/>
          </a:xfrm>
          <a:prstGeom prst="rect">
            <a:avLst/>
          </a:prstGeom>
        </p:spPr>
        <p:txBody>
          <a:bodyPr anchor="t" rtlCol="false" tIns="0" lIns="0" bIns="0" rIns="0">
            <a:spAutoFit/>
          </a:bodyPr>
          <a:lstStyle/>
          <a:p>
            <a:pPr algn="l">
              <a:lnSpc>
                <a:spcPts val="4930"/>
              </a:lnSpc>
            </a:pPr>
            <a:r>
              <a:rPr lang="en-US" sz="5301">
                <a:solidFill>
                  <a:srgbClr val="FFFFFF"/>
                </a:solidFill>
                <a:latin typeface="Anton"/>
                <a:ea typeface="Anton"/>
                <a:cs typeface="Anton"/>
                <a:sym typeface="Anton"/>
              </a:rPr>
              <a:t> MAINTENANCE</a:t>
            </a:r>
          </a:p>
        </p:txBody>
      </p:sp>
      <p:sp>
        <p:nvSpPr>
          <p:cNvPr name="TextBox 21" id="21"/>
          <p:cNvSpPr txBox="true"/>
          <p:nvPr/>
        </p:nvSpPr>
        <p:spPr>
          <a:xfrm rot="0">
            <a:off x="2593603" y="1914678"/>
            <a:ext cx="4853897"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 Maintenance</a:t>
            </a:r>
          </a:p>
        </p:txBody>
      </p:sp>
      <p:sp>
        <p:nvSpPr>
          <p:cNvPr name="TextBox 22" id="22"/>
          <p:cNvSpPr txBox="true"/>
          <p:nvPr/>
        </p:nvSpPr>
        <p:spPr>
          <a:xfrm rot="0">
            <a:off x="1653489" y="6016056"/>
            <a:ext cx="8439308" cy="826874"/>
          </a:xfrm>
          <a:prstGeom prst="rect">
            <a:avLst/>
          </a:prstGeom>
        </p:spPr>
        <p:txBody>
          <a:bodyPr anchor="t" rtlCol="false" tIns="0" lIns="0" bIns="0" rIns="0">
            <a:spAutoFit/>
          </a:bodyPr>
          <a:lstStyle/>
          <a:p>
            <a:pPr algn="ctr">
              <a:lnSpc>
                <a:spcPts val="2199"/>
              </a:lnSpc>
              <a:spcBef>
                <a:spcPct val="0"/>
              </a:spcBef>
            </a:pPr>
            <a:r>
              <a:rPr lang="en-US" b="true" sz="1570">
                <a:solidFill>
                  <a:srgbClr val="FFFFFF"/>
                </a:solidFill>
                <a:latin typeface="Poppins Medium"/>
                <a:ea typeface="Poppins Medium"/>
                <a:cs typeface="Poppins Medium"/>
                <a:sym typeface="Poppins Medium"/>
              </a:rPr>
              <a:t>Rationale: Ongoing maintenance and vigilance are crucial to adapting to new threats and ensuring the application remains secure over time, protecting both user data and the integrity of the application.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98890" y="1700848"/>
            <a:ext cx="8057507" cy="4992443"/>
            <a:chOff x="0" y="0"/>
            <a:chExt cx="2122142" cy="1314882"/>
          </a:xfrm>
        </p:grpSpPr>
        <p:sp>
          <p:nvSpPr>
            <p:cNvPr name="Freeform 6" id="6"/>
            <p:cNvSpPr/>
            <p:nvPr/>
          </p:nvSpPr>
          <p:spPr>
            <a:xfrm flipH="false" flipV="false" rot="0">
              <a:off x="0" y="0"/>
              <a:ext cx="2122142" cy="1314882"/>
            </a:xfrm>
            <a:custGeom>
              <a:avLst/>
              <a:gdLst/>
              <a:ahLst/>
              <a:cxnLst/>
              <a:rect r="r" b="b" t="t" l="l"/>
              <a:pathLst>
                <a:path h="1314882" w="2122142">
                  <a:moveTo>
                    <a:pt x="0" y="0"/>
                  </a:moveTo>
                  <a:lnTo>
                    <a:pt x="2122142" y="0"/>
                  </a:lnTo>
                  <a:lnTo>
                    <a:pt x="2122142" y="1314882"/>
                  </a:lnTo>
                  <a:lnTo>
                    <a:pt x="0" y="1314882"/>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7" id="7"/>
            <p:cNvSpPr txBox="true"/>
            <p:nvPr/>
          </p:nvSpPr>
          <p:spPr>
            <a:xfrm>
              <a:off x="0" y="-38100"/>
              <a:ext cx="2122142" cy="135298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05460" y="9029768"/>
            <a:ext cx="742179" cy="742179"/>
            <a:chOff x="0" y="0"/>
            <a:chExt cx="195471" cy="195471"/>
          </a:xfrm>
        </p:grpSpPr>
        <p:sp>
          <p:nvSpPr>
            <p:cNvPr name="Freeform 10" id="10"/>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1" id="11"/>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12" id="12"/>
          <p:cNvGrpSpPr/>
          <p:nvPr/>
        </p:nvGrpSpPr>
        <p:grpSpPr>
          <a:xfrm rot="0">
            <a:off x="1962150" y="2272479"/>
            <a:ext cx="345440" cy="345440"/>
            <a:chOff x="0" y="0"/>
            <a:chExt cx="90980" cy="90980"/>
          </a:xfrm>
        </p:grpSpPr>
        <p:sp>
          <p:nvSpPr>
            <p:cNvPr name="Freeform 13" id="13"/>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4" id="14"/>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962150" y="4472436"/>
            <a:ext cx="345440" cy="345440"/>
            <a:chOff x="0" y="0"/>
            <a:chExt cx="90980" cy="90980"/>
          </a:xfrm>
        </p:grpSpPr>
        <p:sp>
          <p:nvSpPr>
            <p:cNvPr name="Freeform 16" id="16"/>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7" id="17"/>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grpSp>
        <p:nvGrpSpPr>
          <p:cNvPr name="Group 18" id="18"/>
          <p:cNvGrpSpPr/>
          <p:nvPr/>
        </p:nvGrpSpPr>
        <p:grpSpPr>
          <a:xfrm rot="0">
            <a:off x="1962150" y="6482471"/>
            <a:ext cx="345440" cy="345440"/>
            <a:chOff x="0" y="0"/>
            <a:chExt cx="90980" cy="90980"/>
          </a:xfrm>
        </p:grpSpPr>
        <p:sp>
          <p:nvSpPr>
            <p:cNvPr name="Freeform 19" id="19"/>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20" id="20"/>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Freeform 21" id="21"/>
          <p:cNvSpPr/>
          <p:nvPr/>
        </p:nvSpPr>
        <p:spPr>
          <a:xfrm flipH="false" flipV="false" rot="0">
            <a:off x="11795216" y="2483299"/>
            <a:ext cx="1040529" cy="1040529"/>
          </a:xfrm>
          <a:custGeom>
            <a:avLst/>
            <a:gdLst/>
            <a:ahLst/>
            <a:cxnLst/>
            <a:rect r="r" b="b" t="t" l="l"/>
            <a:pathLst>
              <a:path h="1040529" w="1040529">
                <a:moveTo>
                  <a:pt x="0" y="0"/>
                </a:moveTo>
                <a:lnTo>
                  <a:pt x="1040529" y="0"/>
                </a:lnTo>
                <a:lnTo>
                  <a:pt x="1040529" y="1040529"/>
                </a:lnTo>
                <a:lnTo>
                  <a:pt x="0" y="10405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3" id="23"/>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13</a:t>
            </a:r>
          </a:p>
        </p:txBody>
      </p:sp>
      <p:sp>
        <p:nvSpPr>
          <p:cNvPr name="TextBox 24" id="24"/>
          <p:cNvSpPr txBox="true"/>
          <p:nvPr/>
        </p:nvSpPr>
        <p:spPr>
          <a:xfrm rot="0">
            <a:off x="11795216" y="4014423"/>
            <a:ext cx="4523662" cy="1007795"/>
          </a:xfrm>
          <a:prstGeom prst="rect">
            <a:avLst/>
          </a:prstGeom>
        </p:spPr>
        <p:txBody>
          <a:bodyPr anchor="t" rtlCol="false" tIns="0" lIns="0" bIns="0" rIns="0">
            <a:spAutoFit/>
          </a:bodyPr>
          <a:lstStyle/>
          <a:p>
            <a:pPr algn="l">
              <a:lnSpc>
                <a:spcPts val="7441"/>
              </a:lnSpc>
            </a:pPr>
            <a:r>
              <a:rPr lang="en-US" sz="8001">
                <a:solidFill>
                  <a:srgbClr val="FFFFFF"/>
                </a:solidFill>
                <a:latin typeface="Anton"/>
                <a:ea typeface="Anton"/>
                <a:cs typeface="Anton"/>
                <a:sym typeface="Anton"/>
              </a:rPr>
              <a:t>TOOLS</a:t>
            </a:r>
          </a:p>
        </p:txBody>
      </p:sp>
      <p:sp>
        <p:nvSpPr>
          <p:cNvPr name="TextBox 25" id="25"/>
          <p:cNvSpPr txBox="true"/>
          <p:nvPr/>
        </p:nvSpPr>
        <p:spPr>
          <a:xfrm rot="0">
            <a:off x="2593603" y="2773872"/>
            <a:ext cx="5970869" cy="1494306"/>
          </a:xfrm>
          <a:prstGeom prst="rect">
            <a:avLst/>
          </a:prstGeom>
        </p:spPr>
        <p:txBody>
          <a:bodyPr anchor="t" rtlCol="false" tIns="0" lIns="0" bIns="0" rIns="0">
            <a:spAutoFit/>
          </a:bodyPr>
          <a:lstStyle/>
          <a:p>
            <a:pPr algn="l" marL="367408" indent="-183704" lvl="1">
              <a:lnSpc>
                <a:spcPts val="2382"/>
              </a:lnSpc>
              <a:buFont typeface="Arial"/>
              <a:buChar char="•"/>
            </a:pPr>
            <a:r>
              <a:rPr lang="en-US" b="true" sz="1701">
                <a:solidFill>
                  <a:srgbClr val="FFFFFF"/>
                </a:solidFill>
                <a:latin typeface="Poppins Medium"/>
                <a:ea typeface="Poppins Medium"/>
                <a:cs typeface="Poppins Medium"/>
                <a:sym typeface="Poppins Medium"/>
              </a:rPr>
              <a:t>Threat Modeling Tools: Microsoft Threat Modeling Tool, OWASP Threat Dragon</a:t>
            </a:r>
          </a:p>
          <a:p>
            <a:pPr algn="l" marL="367408" indent="-183704" lvl="1">
              <a:lnSpc>
                <a:spcPts val="2382"/>
              </a:lnSpc>
              <a:buFont typeface="Arial"/>
              <a:buChar char="•"/>
            </a:pPr>
            <a:r>
              <a:rPr lang="en-US" b="true" sz="1701">
                <a:solidFill>
                  <a:srgbClr val="FFFFFF"/>
                </a:solidFill>
                <a:latin typeface="Poppins Medium"/>
                <a:ea typeface="Poppins Medium"/>
                <a:cs typeface="Poppins Medium"/>
                <a:sym typeface="Poppins Medium"/>
              </a:rPr>
              <a:t>Requirements Management Tools: JIRA, Confluence</a:t>
            </a:r>
          </a:p>
          <a:p>
            <a:pPr algn="l">
              <a:lnSpc>
                <a:spcPts val="2382"/>
              </a:lnSpc>
              <a:spcBef>
                <a:spcPct val="0"/>
              </a:spcBef>
            </a:pPr>
          </a:p>
        </p:txBody>
      </p:sp>
      <p:sp>
        <p:nvSpPr>
          <p:cNvPr name="TextBox 26" id="26"/>
          <p:cNvSpPr txBox="true"/>
          <p:nvPr/>
        </p:nvSpPr>
        <p:spPr>
          <a:xfrm rot="0">
            <a:off x="2593603" y="2191146"/>
            <a:ext cx="7905287"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Planning/Requirements Gathering</a:t>
            </a:r>
          </a:p>
        </p:txBody>
      </p:sp>
      <p:sp>
        <p:nvSpPr>
          <p:cNvPr name="TextBox 27" id="27"/>
          <p:cNvSpPr txBox="true"/>
          <p:nvPr/>
        </p:nvSpPr>
        <p:spPr>
          <a:xfrm rot="0">
            <a:off x="2593603" y="4973829"/>
            <a:ext cx="6915150" cy="1378690"/>
          </a:xfrm>
          <a:prstGeom prst="rect">
            <a:avLst/>
          </a:prstGeom>
        </p:spPr>
        <p:txBody>
          <a:bodyPr anchor="t" rtlCol="false" tIns="0" lIns="0" bIns="0" rIns="0">
            <a:spAutoFit/>
          </a:bodyPr>
          <a:lstStyle/>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Modeling Tools: Lucidchart, Microsoft Visio</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Architecture Analysis Tools: PASTA (Process for Attack Simulation and Threat Analysis)</a:t>
            </a:r>
          </a:p>
          <a:p>
            <a:pPr algn="l">
              <a:lnSpc>
                <a:spcPts val="2759"/>
              </a:lnSpc>
              <a:spcBef>
                <a:spcPct val="0"/>
              </a:spcBef>
            </a:pPr>
          </a:p>
        </p:txBody>
      </p:sp>
      <p:sp>
        <p:nvSpPr>
          <p:cNvPr name="TextBox 28" id="28"/>
          <p:cNvSpPr txBox="true"/>
          <p:nvPr/>
        </p:nvSpPr>
        <p:spPr>
          <a:xfrm rot="0">
            <a:off x="2593603" y="4391104"/>
            <a:ext cx="3962400"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Design</a:t>
            </a:r>
          </a:p>
        </p:txBody>
      </p:sp>
      <p:sp>
        <p:nvSpPr>
          <p:cNvPr name="TextBox 29" id="29"/>
          <p:cNvSpPr txBox="true"/>
          <p:nvPr/>
        </p:nvSpPr>
        <p:spPr>
          <a:xfrm rot="0">
            <a:off x="2593603" y="6983864"/>
            <a:ext cx="6915150" cy="1721590"/>
          </a:xfrm>
          <a:prstGeom prst="rect">
            <a:avLst/>
          </a:prstGeom>
        </p:spPr>
        <p:txBody>
          <a:bodyPr anchor="t" rtlCol="false" tIns="0" lIns="0" bIns="0" rIns="0">
            <a:spAutoFit/>
          </a:bodyPr>
          <a:lstStyle/>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Integrated Development Environment (IDE): PyCharm, Visual Studio Code</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Static Code Analysis Tools: SonarQube, Checkmarx</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Version Control: Git, GitHub, GitLab</a:t>
            </a:r>
          </a:p>
          <a:p>
            <a:pPr algn="l">
              <a:lnSpc>
                <a:spcPts val="2759"/>
              </a:lnSpc>
              <a:spcBef>
                <a:spcPct val="0"/>
              </a:spcBef>
            </a:pPr>
          </a:p>
        </p:txBody>
      </p:sp>
      <p:sp>
        <p:nvSpPr>
          <p:cNvPr name="TextBox 30" id="30"/>
          <p:cNvSpPr txBox="true"/>
          <p:nvPr/>
        </p:nvSpPr>
        <p:spPr>
          <a:xfrm rot="0">
            <a:off x="2593603" y="6401139"/>
            <a:ext cx="4818995"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Implementation/Coding</a:t>
            </a:r>
          </a:p>
        </p:txBody>
      </p:sp>
      <p:sp>
        <p:nvSpPr>
          <p:cNvPr name="Freeform 31" id="31"/>
          <p:cNvSpPr/>
          <p:nvPr/>
        </p:nvSpPr>
        <p:spPr>
          <a:xfrm flipH="true" flipV="true" rot="0">
            <a:off x="14057047" y="4061712"/>
            <a:ext cx="5802923" cy="4114800"/>
          </a:xfrm>
          <a:custGeom>
            <a:avLst/>
            <a:gdLst/>
            <a:ahLst/>
            <a:cxnLst/>
            <a:rect r="r" b="b" t="t" l="l"/>
            <a:pathLst>
              <a:path h="4114800" w="5802923">
                <a:moveTo>
                  <a:pt x="5802923" y="4114800"/>
                </a:moveTo>
                <a:lnTo>
                  <a:pt x="0" y="4114800"/>
                </a:lnTo>
                <a:lnTo>
                  <a:pt x="0" y="0"/>
                </a:lnTo>
                <a:lnTo>
                  <a:pt x="5802923" y="0"/>
                </a:lnTo>
                <a:lnTo>
                  <a:pt x="5802923" y="411480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0">
            <a:off x="12563130" y="7367553"/>
            <a:ext cx="1273375" cy="1304201"/>
          </a:xfrm>
          <a:custGeom>
            <a:avLst/>
            <a:gdLst/>
            <a:ahLst/>
            <a:cxnLst/>
            <a:rect r="r" b="b" t="t" l="l"/>
            <a:pathLst>
              <a:path h="1304201" w="1273375">
                <a:moveTo>
                  <a:pt x="0" y="0"/>
                </a:moveTo>
                <a:lnTo>
                  <a:pt x="1273375" y="0"/>
                </a:lnTo>
                <a:lnTo>
                  <a:pt x="1273375" y="1304201"/>
                </a:lnTo>
                <a:lnTo>
                  <a:pt x="0" y="1304201"/>
                </a:lnTo>
                <a:lnTo>
                  <a:pt x="0" y="0"/>
                </a:lnTo>
                <a:close/>
              </a:path>
            </a:pathLst>
          </a:custGeom>
          <a:blipFill>
            <a:blip r:embed="rId13">
              <a:alphaModFix amt="31000"/>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98890" y="1700848"/>
            <a:ext cx="8057507" cy="4992443"/>
            <a:chOff x="0" y="0"/>
            <a:chExt cx="2122142" cy="1314882"/>
          </a:xfrm>
        </p:grpSpPr>
        <p:sp>
          <p:nvSpPr>
            <p:cNvPr name="Freeform 6" id="6"/>
            <p:cNvSpPr/>
            <p:nvPr/>
          </p:nvSpPr>
          <p:spPr>
            <a:xfrm flipH="false" flipV="false" rot="0">
              <a:off x="0" y="0"/>
              <a:ext cx="2122142" cy="1314882"/>
            </a:xfrm>
            <a:custGeom>
              <a:avLst/>
              <a:gdLst/>
              <a:ahLst/>
              <a:cxnLst/>
              <a:rect r="r" b="b" t="t" l="l"/>
              <a:pathLst>
                <a:path h="1314882" w="2122142">
                  <a:moveTo>
                    <a:pt x="0" y="0"/>
                  </a:moveTo>
                  <a:lnTo>
                    <a:pt x="2122142" y="0"/>
                  </a:lnTo>
                  <a:lnTo>
                    <a:pt x="2122142" y="1314882"/>
                  </a:lnTo>
                  <a:lnTo>
                    <a:pt x="0" y="1314882"/>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7" id="7"/>
            <p:cNvSpPr txBox="true"/>
            <p:nvPr/>
          </p:nvSpPr>
          <p:spPr>
            <a:xfrm>
              <a:off x="0" y="-38100"/>
              <a:ext cx="2122142" cy="135298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05460" y="9029768"/>
            <a:ext cx="742179" cy="742179"/>
            <a:chOff x="0" y="0"/>
            <a:chExt cx="195471" cy="195471"/>
          </a:xfrm>
        </p:grpSpPr>
        <p:sp>
          <p:nvSpPr>
            <p:cNvPr name="Freeform 10" id="10"/>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1" id="11"/>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12" id="12"/>
          <p:cNvGrpSpPr/>
          <p:nvPr/>
        </p:nvGrpSpPr>
        <p:grpSpPr>
          <a:xfrm rot="0">
            <a:off x="1962150" y="2272479"/>
            <a:ext cx="345440" cy="345440"/>
            <a:chOff x="0" y="0"/>
            <a:chExt cx="90980" cy="90980"/>
          </a:xfrm>
        </p:grpSpPr>
        <p:sp>
          <p:nvSpPr>
            <p:cNvPr name="Freeform 13" id="13"/>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4" id="14"/>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962150" y="4472436"/>
            <a:ext cx="345440" cy="345440"/>
            <a:chOff x="0" y="0"/>
            <a:chExt cx="90980" cy="90980"/>
          </a:xfrm>
        </p:grpSpPr>
        <p:sp>
          <p:nvSpPr>
            <p:cNvPr name="Freeform 16" id="16"/>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7" id="17"/>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grpSp>
        <p:nvGrpSpPr>
          <p:cNvPr name="Group 18" id="18"/>
          <p:cNvGrpSpPr/>
          <p:nvPr/>
        </p:nvGrpSpPr>
        <p:grpSpPr>
          <a:xfrm rot="0">
            <a:off x="1962150" y="6482471"/>
            <a:ext cx="345440" cy="345440"/>
            <a:chOff x="0" y="0"/>
            <a:chExt cx="90980" cy="90980"/>
          </a:xfrm>
        </p:grpSpPr>
        <p:sp>
          <p:nvSpPr>
            <p:cNvPr name="Freeform 19" id="19"/>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20" id="20"/>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Freeform 21" id="21"/>
          <p:cNvSpPr/>
          <p:nvPr/>
        </p:nvSpPr>
        <p:spPr>
          <a:xfrm flipH="false" flipV="false" rot="0">
            <a:off x="11795216" y="2483299"/>
            <a:ext cx="1040529" cy="1040529"/>
          </a:xfrm>
          <a:custGeom>
            <a:avLst/>
            <a:gdLst/>
            <a:ahLst/>
            <a:cxnLst/>
            <a:rect r="r" b="b" t="t" l="l"/>
            <a:pathLst>
              <a:path h="1040529" w="1040529">
                <a:moveTo>
                  <a:pt x="0" y="0"/>
                </a:moveTo>
                <a:lnTo>
                  <a:pt x="1040529" y="0"/>
                </a:lnTo>
                <a:lnTo>
                  <a:pt x="1040529" y="1040529"/>
                </a:lnTo>
                <a:lnTo>
                  <a:pt x="0" y="10405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3" id="23"/>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14</a:t>
            </a:r>
          </a:p>
        </p:txBody>
      </p:sp>
      <p:sp>
        <p:nvSpPr>
          <p:cNvPr name="TextBox 24" id="24"/>
          <p:cNvSpPr txBox="true"/>
          <p:nvPr/>
        </p:nvSpPr>
        <p:spPr>
          <a:xfrm rot="0">
            <a:off x="11795216" y="4014423"/>
            <a:ext cx="4523662" cy="1007795"/>
          </a:xfrm>
          <a:prstGeom prst="rect">
            <a:avLst/>
          </a:prstGeom>
        </p:spPr>
        <p:txBody>
          <a:bodyPr anchor="t" rtlCol="false" tIns="0" lIns="0" bIns="0" rIns="0">
            <a:spAutoFit/>
          </a:bodyPr>
          <a:lstStyle/>
          <a:p>
            <a:pPr algn="l">
              <a:lnSpc>
                <a:spcPts val="7441"/>
              </a:lnSpc>
            </a:pPr>
            <a:r>
              <a:rPr lang="en-US" sz="8001">
                <a:solidFill>
                  <a:srgbClr val="FFFFFF"/>
                </a:solidFill>
                <a:latin typeface="Anton"/>
                <a:ea typeface="Anton"/>
                <a:cs typeface="Anton"/>
                <a:sym typeface="Anton"/>
              </a:rPr>
              <a:t>TOOLS</a:t>
            </a:r>
          </a:p>
        </p:txBody>
      </p:sp>
      <p:sp>
        <p:nvSpPr>
          <p:cNvPr name="TextBox 25" id="25"/>
          <p:cNvSpPr txBox="true"/>
          <p:nvPr/>
        </p:nvSpPr>
        <p:spPr>
          <a:xfrm rot="0">
            <a:off x="2593603" y="2773872"/>
            <a:ext cx="5970869" cy="1198230"/>
          </a:xfrm>
          <a:prstGeom prst="rect">
            <a:avLst/>
          </a:prstGeom>
        </p:spPr>
        <p:txBody>
          <a:bodyPr anchor="t" rtlCol="false" tIns="0" lIns="0" bIns="0" rIns="0">
            <a:spAutoFit/>
          </a:bodyPr>
          <a:lstStyle/>
          <a:p>
            <a:pPr algn="l" marL="367408" indent="-183704" lvl="1">
              <a:lnSpc>
                <a:spcPts val="2382"/>
              </a:lnSpc>
              <a:buFont typeface="Arial"/>
              <a:buChar char="•"/>
            </a:pPr>
            <a:r>
              <a:rPr lang="en-US" b="true" sz="1701">
                <a:solidFill>
                  <a:srgbClr val="FFFFFF"/>
                </a:solidFill>
                <a:latin typeface="Poppins Medium"/>
                <a:ea typeface="Poppins Medium"/>
                <a:cs typeface="Poppins Medium"/>
                <a:sym typeface="Poppins Medium"/>
              </a:rPr>
              <a:t>Automated Testing Tools: Selenium, JUnit</a:t>
            </a:r>
          </a:p>
          <a:p>
            <a:pPr algn="l" marL="367408" indent="-183704" lvl="1">
              <a:lnSpc>
                <a:spcPts val="2382"/>
              </a:lnSpc>
              <a:buFont typeface="Arial"/>
              <a:buChar char="•"/>
            </a:pPr>
            <a:r>
              <a:rPr lang="en-US" b="true" sz="1701">
                <a:solidFill>
                  <a:srgbClr val="FFFFFF"/>
                </a:solidFill>
                <a:latin typeface="Poppins Medium"/>
                <a:ea typeface="Poppins Medium"/>
                <a:cs typeface="Poppins Medium"/>
                <a:sym typeface="Poppins Medium"/>
              </a:rPr>
              <a:t>Penetration Testing Tools: OWASP ZAP, Burp Suite</a:t>
            </a:r>
          </a:p>
          <a:p>
            <a:pPr algn="l" marL="367408" indent="-183704" lvl="1">
              <a:lnSpc>
                <a:spcPts val="2382"/>
              </a:lnSpc>
              <a:buFont typeface="Arial"/>
              <a:buChar char="•"/>
            </a:pPr>
            <a:r>
              <a:rPr lang="en-US" b="true" sz="1701">
                <a:solidFill>
                  <a:srgbClr val="FFFFFF"/>
                </a:solidFill>
                <a:latin typeface="Poppins Medium"/>
                <a:ea typeface="Poppins Medium"/>
                <a:cs typeface="Poppins Medium"/>
                <a:sym typeface="Poppins Medium"/>
              </a:rPr>
              <a:t>Vulnerability Scanning Tools: Nessus, OpenVAS</a:t>
            </a:r>
          </a:p>
          <a:p>
            <a:pPr algn="l">
              <a:lnSpc>
                <a:spcPts val="2382"/>
              </a:lnSpc>
              <a:spcBef>
                <a:spcPct val="0"/>
              </a:spcBef>
            </a:pPr>
          </a:p>
        </p:txBody>
      </p:sp>
      <p:sp>
        <p:nvSpPr>
          <p:cNvPr name="TextBox 26" id="26"/>
          <p:cNvSpPr txBox="true"/>
          <p:nvPr/>
        </p:nvSpPr>
        <p:spPr>
          <a:xfrm rot="0">
            <a:off x="2593603" y="2191146"/>
            <a:ext cx="7905287"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Testing</a:t>
            </a:r>
          </a:p>
        </p:txBody>
      </p:sp>
      <p:sp>
        <p:nvSpPr>
          <p:cNvPr name="TextBox 27" id="27"/>
          <p:cNvSpPr txBox="true"/>
          <p:nvPr/>
        </p:nvSpPr>
        <p:spPr>
          <a:xfrm rot="0">
            <a:off x="2593603" y="4973829"/>
            <a:ext cx="6915150" cy="1378690"/>
          </a:xfrm>
          <a:prstGeom prst="rect">
            <a:avLst/>
          </a:prstGeom>
        </p:spPr>
        <p:txBody>
          <a:bodyPr anchor="t" rtlCol="false" tIns="0" lIns="0" bIns="0" rIns="0">
            <a:spAutoFit/>
          </a:bodyPr>
          <a:lstStyle/>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Configuration Management Tools: Ansible, Puppet, Chef</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Containerization Tools: Docker, Kubernetes</a:t>
            </a:r>
          </a:p>
          <a:p>
            <a:pPr algn="l">
              <a:lnSpc>
                <a:spcPts val="2759"/>
              </a:lnSpc>
              <a:spcBef>
                <a:spcPct val="0"/>
              </a:spcBef>
            </a:pPr>
          </a:p>
        </p:txBody>
      </p:sp>
      <p:sp>
        <p:nvSpPr>
          <p:cNvPr name="TextBox 28" id="28"/>
          <p:cNvSpPr txBox="true"/>
          <p:nvPr/>
        </p:nvSpPr>
        <p:spPr>
          <a:xfrm rot="0">
            <a:off x="2593603" y="4391104"/>
            <a:ext cx="3962400"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Deployment</a:t>
            </a:r>
          </a:p>
        </p:txBody>
      </p:sp>
      <p:sp>
        <p:nvSpPr>
          <p:cNvPr name="TextBox 29" id="29"/>
          <p:cNvSpPr txBox="true"/>
          <p:nvPr/>
        </p:nvSpPr>
        <p:spPr>
          <a:xfrm rot="0">
            <a:off x="2593603" y="6983864"/>
            <a:ext cx="6915150" cy="2064490"/>
          </a:xfrm>
          <a:prstGeom prst="rect">
            <a:avLst/>
          </a:prstGeom>
        </p:spPr>
        <p:txBody>
          <a:bodyPr anchor="t" rtlCol="false" tIns="0" lIns="0" bIns="0" rIns="0">
            <a:spAutoFit/>
          </a:bodyPr>
          <a:lstStyle/>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Monitoring Tools: ELK Stack (Elasticsearch, Logstash, Kibana), Prometheus</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Incident Response Tools: Splunk, PagerDuty</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Patch Management Tools: WSUS (Windows Server Update Services), Ivanti</a:t>
            </a:r>
          </a:p>
          <a:p>
            <a:pPr algn="l">
              <a:lnSpc>
                <a:spcPts val="2759"/>
              </a:lnSpc>
              <a:spcBef>
                <a:spcPct val="0"/>
              </a:spcBef>
            </a:pPr>
          </a:p>
        </p:txBody>
      </p:sp>
      <p:sp>
        <p:nvSpPr>
          <p:cNvPr name="TextBox 30" id="30"/>
          <p:cNvSpPr txBox="true"/>
          <p:nvPr/>
        </p:nvSpPr>
        <p:spPr>
          <a:xfrm rot="0">
            <a:off x="2593603" y="6401139"/>
            <a:ext cx="4818995"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Maintenance</a:t>
            </a:r>
          </a:p>
        </p:txBody>
      </p:sp>
      <p:sp>
        <p:nvSpPr>
          <p:cNvPr name="Freeform 31" id="31"/>
          <p:cNvSpPr/>
          <p:nvPr/>
        </p:nvSpPr>
        <p:spPr>
          <a:xfrm flipH="true" flipV="true" rot="0">
            <a:off x="14057047" y="4061712"/>
            <a:ext cx="5802923" cy="4114800"/>
          </a:xfrm>
          <a:custGeom>
            <a:avLst/>
            <a:gdLst/>
            <a:ahLst/>
            <a:cxnLst/>
            <a:rect r="r" b="b" t="t" l="l"/>
            <a:pathLst>
              <a:path h="4114800" w="5802923">
                <a:moveTo>
                  <a:pt x="5802923" y="4114800"/>
                </a:moveTo>
                <a:lnTo>
                  <a:pt x="0" y="4114800"/>
                </a:lnTo>
                <a:lnTo>
                  <a:pt x="0" y="0"/>
                </a:lnTo>
                <a:lnTo>
                  <a:pt x="5802923" y="0"/>
                </a:lnTo>
                <a:lnTo>
                  <a:pt x="5802923" y="411480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0">
            <a:off x="12563130" y="7367553"/>
            <a:ext cx="1273375" cy="1304201"/>
          </a:xfrm>
          <a:custGeom>
            <a:avLst/>
            <a:gdLst/>
            <a:ahLst/>
            <a:cxnLst/>
            <a:rect r="r" b="b" t="t" l="l"/>
            <a:pathLst>
              <a:path h="1304201" w="1273375">
                <a:moveTo>
                  <a:pt x="0" y="0"/>
                </a:moveTo>
                <a:lnTo>
                  <a:pt x="1273375" y="0"/>
                </a:lnTo>
                <a:lnTo>
                  <a:pt x="1273375" y="1304201"/>
                </a:lnTo>
                <a:lnTo>
                  <a:pt x="0" y="1304201"/>
                </a:lnTo>
                <a:lnTo>
                  <a:pt x="0" y="0"/>
                </a:lnTo>
                <a:close/>
              </a:path>
            </a:pathLst>
          </a:custGeom>
          <a:blipFill>
            <a:blip r:embed="rId13">
              <a:alphaModFix amt="31000"/>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05460" y="9029768"/>
            <a:ext cx="742179" cy="742179"/>
            <a:chOff x="0" y="0"/>
            <a:chExt cx="195471" cy="195471"/>
          </a:xfrm>
        </p:grpSpPr>
        <p:sp>
          <p:nvSpPr>
            <p:cNvPr name="Freeform 6" id="6"/>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7" id="7"/>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8" id="8"/>
          <p:cNvGrpSpPr>
            <a:grpSpLocks noChangeAspect="true"/>
          </p:cNvGrpSpPr>
          <p:nvPr/>
        </p:nvGrpSpPr>
        <p:grpSpPr>
          <a:xfrm rot="0">
            <a:off x="2044825" y="3570447"/>
            <a:ext cx="5264334" cy="5264334"/>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11855" t="0" r="-11855" b="0"/>
              </a:stretch>
            </a:blipFill>
          </p:spPr>
        </p:sp>
      </p:grpSp>
      <p:grpSp>
        <p:nvGrpSpPr>
          <p:cNvPr name="Group 12" id="12"/>
          <p:cNvGrpSpPr>
            <a:grpSpLocks noChangeAspect="true"/>
          </p:cNvGrpSpPr>
          <p:nvPr/>
        </p:nvGrpSpPr>
        <p:grpSpPr>
          <a:xfrm rot="0">
            <a:off x="5329346" y="477567"/>
            <a:ext cx="4843787" cy="4843787"/>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5384" t="0" r="-5384" b="0"/>
              </a:stretch>
            </a:blipFill>
          </p:spPr>
        </p:sp>
      </p:grpSp>
      <p:sp>
        <p:nvSpPr>
          <p:cNvPr name="Freeform 16" id="16"/>
          <p:cNvSpPr/>
          <p:nvPr/>
        </p:nvSpPr>
        <p:spPr>
          <a:xfrm flipH="false" flipV="false" rot="0">
            <a:off x="1151504" y="2899460"/>
            <a:ext cx="1674557" cy="1715095"/>
          </a:xfrm>
          <a:custGeom>
            <a:avLst/>
            <a:gdLst/>
            <a:ahLst/>
            <a:cxnLst/>
            <a:rect r="r" b="b" t="t" l="l"/>
            <a:pathLst>
              <a:path h="1715095" w="1674557">
                <a:moveTo>
                  <a:pt x="0" y="0"/>
                </a:moveTo>
                <a:lnTo>
                  <a:pt x="1674557" y="0"/>
                </a:lnTo>
                <a:lnTo>
                  <a:pt x="1674557" y="1715095"/>
                </a:lnTo>
                <a:lnTo>
                  <a:pt x="0" y="1715095"/>
                </a:lnTo>
                <a:lnTo>
                  <a:pt x="0" y="0"/>
                </a:lnTo>
                <a:close/>
              </a:path>
            </a:pathLst>
          </a:custGeom>
          <a:blipFill>
            <a:blip r:embed="rId9">
              <a:alphaModFix amt="31000"/>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4676992" y="7596046"/>
            <a:ext cx="1209456" cy="1238735"/>
          </a:xfrm>
          <a:custGeom>
            <a:avLst/>
            <a:gdLst/>
            <a:ahLst/>
            <a:cxnLst/>
            <a:rect r="r" b="b" t="t" l="l"/>
            <a:pathLst>
              <a:path h="1238735" w="1209456">
                <a:moveTo>
                  <a:pt x="0" y="0"/>
                </a:moveTo>
                <a:lnTo>
                  <a:pt x="1209457" y="0"/>
                </a:lnTo>
                <a:lnTo>
                  <a:pt x="1209457" y="1238735"/>
                </a:lnTo>
                <a:lnTo>
                  <a:pt x="0" y="1238735"/>
                </a:lnTo>
                <a:lnTo>
                  <a:pt x="0" y="0"/>
                </a:lnTo>
                <a:close/>
              </a:path>
            </a:pathLst>
          </a:custGeom>
          <a:blipFill>
            <a:blip r:embed="rId9">
              <a:alphaModFix amt="31000"/>
              <a:extLst>
                <a:ext uri="{96DAC541-7B7A-43D3-8B79-37D633B846F1}">
                  <asvg:svgBlip xmlns:asvg="http://schemas.microsoft.com/office/drawing/2016/SVG/main" r:embed="rId10"/>
                </a:ext>
              </a:extLst>
            </a:blip>
            <a:stretch>
              <a:fillRect l="0" t="0" r="0" b="0"/>
            </a:stretch>
          </a:blipFill>
        </p:spPr>
      </p:sp>
      <p:grpSp>
        <p:nvGrpSpPr>
          <p:cNvPr name="Group 18" id="18"/>
          <p:cNvGrpSpPr>
            <a:grpSpLocks noChangeAspect="true"/>
          </p:cNvGrpSpPr>
          <p:nvPr/>
        </p:nvGrpSpPr>
        <p:grpSpPr>
          <a:xfrm rot="0">
            <a:off x="8519903" y="3990994"/>
            <a:ext cx="4843787" cy="4843787"/>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16926" t="0" r="-16926" b="0"/>
              </a:stretch>
            </a:blipFill>
          </p:spPr>
        </p:sp>
      </p:grpSp>
      <p:grpSp>
        <p:nvGrpSpPr>
          <p:cNvPr name="Group 22" id="22"/>
          <p:cNvGrpSpPr>
            <a:grpSpLocks noChangeAspect="true"/>
          </p:cNvGrpSpPr>
          <p:nvPr/>
        </p:nvGrpSpPr>
        <p:grpSpPr>
          <a:xfrm rot="0">
            <a:off x="12218361" y="1567362"/>
            <a:ext cx="4843787" cy="4843787"/>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18793" t="0" r="-18793" b="0"/>
              </a:stretch>
            </a:blipFill>
          </p:spPr>
        </p:sp>
      </p:grpSp>
      <p:sp>
        <p:nvSpPr>
          <p:cNvPr name="TextBox 26" id="26"/>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05460" y="9029768"/>
            <a:ext cx="742179" cy="742179"/>
            <a:chOff x="0" y="0"/>
            <a:chExt cx="195471" cy="195471"/>
          </a:xfrm>
        </p:grpSpPr>
        <p:sp>
          <p:nvSpPr>
            <p:cNvPr name="Freeform 6" id="6"/>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7" id="7"/>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552450" y="1995627"/>
            <a:ext cx="21069300" cy="3026326"/>
            <a:chOff x="0" y="0"/>
            <a:chExt cx="5549116" cy="797057"/>
          </a:xfrm>
        </p:grpSpPr>
        <p:sp>
          <p:nvSpPr>
            <p:cNvPr name="Freeform 9" id="9"/>
            <p:cNvSpPr/>
            <p:nvPr/>
          </p:nvSpPr>
          <p:spPr>
            <a:xfrm flipH="false" flipV="false" rot="0">
              <a:off x="0" y="0"/>
              <a:ext cx="5549116" cy="797057"/>
            </a:xfrm>
            <a:custGeom>
              <a:avLst/>
              <a:gdLst/>
              <a:ahLst/>
              <a:cxnLst/>
              <a:rect r="r" b="b" t="t" l="l"/>
              <a:pathLst>
                <a:path h="797057" w="5549116">
                  <a:moveTo>
                    <a:pt x="0" y="0"/>
                  </a:moveTo>
                  <a:lnTo>
                    <a:pt x="5549116" y="0"/>
                  </a:lnTo>
                  <a:lnTo>
                    <a:pt x="5549116" y="797057"/>
                  </a:lnTo>
                  <a:lnTo>
                    <a:pt x="0" y="797057"/>
                  </a:lnTo>
                  <a:close/>
                </a:path>
              </a:pathLst>
            </a:custGeom>
            <a:gradFill rotWithShape="true">
              <a:gsLst>
                <a:gs pos="0">
                  <a:srgbClr val="006CCD">
                    <a:alpha val="0"/>
                  </a:srgbClr>
                </a:gs>
                <a:gs pos="100000">
                  <a:srgbClr val="2376D4">
                    <a:alpha val="100000"/>
                  </a:srgbClr>
                </a:gs>
              </a:gsLst>
              <a:lin ang="0"/>
            </a:gradFill>
          </p:spPr>
        </p:sp>
        <p:sp>
          <p:nvSpPr>
            <p:cNvPr name="TextBox 10" id="10"/>
            <p:cNvSpPr txBox="true"/>
            <p:nvPr/>
          </p:nvSpPr>
          <p:spPr>
            <a:xfrm>
              <a:off x="0" y="-38100"/>
              <a:ext cx="5549116" cy="835157"/>
            </a:xfrm>
            <a:prstGeom prst="rect">
              <a:avLst/>
            </a:prstGeom>
          </p:spPr>
          <p:txBody>
            <a:bodyPr anchor="ctr" rtlCol="false" tIns="50800" lIns="50800" bIns="50800" rIns="50800"/>
            <a:lstStyle/>
            <a:p>
              <a:pPr algn="ctr">
                <a:lnSpc>
                  <a:spcPts val="2199"/>
                </a:lnSpc>
              </a:pPr>
            </a:p>
          </p:txBody>
        </p:sp>
      </p:grpSp>
      <p:sp>
        <p:nvSpPr>
          <p:cNvPr name="Freeform 11" id="11"/>
          <p:cNvSpPr/>
          <p:nvPr/>
        </p:nvSpPr>
        <p:spPr>
          <a:xfrm flipH="false" flipV="false" rot="0">
            <a:off x="672099" y="3508790"/>
            <a:ext cx="3491551" cy="2475827"/>
          </a:xfrm>
          <a:custGeom>
            <a:avLst/>
            <a:gdLst/>
            <a:ahLst/>
            <a:cxnLst/>
            <a:rect r="r" b="b" t="t" l="l"/>
            <a:pathLst>
              <a:path h="2475827" w="3491551">
                <a:moveTo>
                  <a:pt x="0" y="0"/>
                </a:moveTo>
                <a:lnTo>
                  <a:pt x="3491551" y="0"/>
                </a:lnTo>
                <a:lnTo>
                  <a:pt x="3491551" y="2475827"/>
                </a:lnTo>
                <a:lnTo>
                  <a:pt x="0" y="24758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14532931" y="3472456"/>
            <a:ext cx="3491551" cy="2475827"/>
          </a:xfrm>
          <a:custGeom>
            <a:avLst/>
            <a:gdLst/>
            <a:ahLst/>
            <a:cxnLst/>
            <a:rect r="r" b="b" t="t" l="l"/>
            <a:pathLst>
              <a:path h="2475827" w="3491551">
                <a:moveTo>
                  <a:pt x="3491550" y="0"/>
                </a:moveTo>
                <a:lnTo>
                  <a:pt x="0" y="0"/>
                </a:lnTo>
                <a:lnTo>
                  <a:pt x="0" y="2475827"/>
                </a:lnTo>
                <a:lnTo>
                  <a:pt x="3491550" y="2475827"/>
                </a:lnTo>
                <a:lnTo>
                  <a:pt x="349155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1962150" y="5411426"/>
            <a:ext cx="345440" cy="345440"/>
            <a:chOff x="0" y="0"/>
            <a:chExt cx="90980" cy="90980"/>
          </a:xfrm>
        </p:grpSpPr>
        <p:sp>
          <p:nvSpPr>
            <p:cNvPr name="Freeform 14" id="14"/>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5" id="15"/>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Freeform 16" id="16"/>
          <p:cNvSpPr/>
          <p:nvPr/>
        </p:nvSpPr>
        <p:spPr>
          <a:xfrm flipH="false" flipV="false" rot="0">
            <a:off x="1296670" y="5948283"/>
            <a:ext cx="8685530" cy="3016197"/>
          </a:xfrm>
          <a:custGeom>
            <a:avLst/>
            <a:gdLst/>
            <a:ahLst/>
            <a:cxnLst/>
            <a:rect r="r" b="b" t="t" l="l"/>
            <a:pathLst>
              <a:path h="3016197" w="8685530">
                <a:moveTo>
                  <a:pt x="0" y="0"/>
                </a:moveTo>
                <a:lnTo>
                  <a:pt x="8685530" y="0"/>
                </a:lnTo>
                <a:lnTo>
                  <a:pt x="8685530" y="3016197"/>
                </a:lnTo>
                <a:lnTo>
                  <a:pt x="0" y="3016197"/>
                </a:lnTo>
                <a:lnTo>
                  <a:pt x="0" y="0"/>
                </a:lnTo>
                <a:close/>
              </a:path>
            </a:pathLst>
          </a:custGeom>
          <a:blipFill>
            <a:blip r:embed="rId9"/>
            <a:stretch>
              <a:fillRect l="0" t="0" r="0" b="0"/>
            </a:stretch>
          </a:blipFill>
        </p:spPr>
      </p:sp>
      <p:sp>
        <p:nvSpPr>
          <p:cNvPr name="Freeform 17" id="17"/>
          <p:cNvSpPr/>
          <p:nvPr/>
        </p:nvSpPr>
        <p:spPr>
          <a:xfrm flipH="false" flipV="false" rot="0">
            <a:off x="10457228" y="5411426"/>
            <a:ext cx="7567253" cy="4590894"/>
          </a:xfrm>
          <a:custGeom>
            <a:avLst/>
            <a:gdLst/>
            <a:ahLst/>
            <a:cxnLst/>
            <a:rect r="r" b="b" t="t" l="l"/>
            <a:pathLst>
              <a:path h="4590894" w="7567253">
                <a:moveTo>
                  <a:pt x="0" y="0"/>
                </a:moveTo>
                <a:lnTo>
                  <a:pt x="7567253" y="0"/>
                </a:lnTo>
                <a:lnTo>
                  <a:pt x="7567253" y="4590894"/>
                </a:lnTo>
                <a:lnTo>
                  <a:pt x="0" y="4590894"/>
                </a:lnTo>
                <a:lnTo>
                  <a:pt x="0" y="0"/>
                </a:lnTo>
                <a:close/>
              </a:path>
            </a:pathLst>
          </a:custGeom>
          <a:blipFill>
            <a:blip r:embed="rId10"/>
            <a:stretch>
              <a:fillRect l="0" t="0" r="0" b="0"/>
            </a:stretch>
          </a:blipFill>
        </p:spPr>
      </p:sp>
      <p:sp>
        <p:nvSpPr>
          <p:cNvPr name="TextBox 18" id="18"/>
          <p:cNvSpPr txBox="true"/>
          <p:nvPr/>
        </p:nvSpPr>
        <p:spPr>
          <a:xfrm rot="0">
            <a:off x="5939248" y="3109668"/>
            <a:ext cx="7139009" cy="1007795"/>
          </a:xfrm>
          <a:prstGeom prst="rect">
            <a:avLst/>
          </a:prstGeom>
        </p:spPr>
        <p:txBody>
          <a:bodyPr anchor="t" rtlCol="false" tIns="0" lIns="0" bIns="0" rIns="0">
            <a:spAutoFit/>
          </a:bodyPr>
          <a:lstStyle/>
          <a:p>
            <a:pPr algn="ctr">
              <a:lnSpc>
                <a:spcPts val="7441"/>
              </a:lnSpc>
            </a:pPr>
            <a:r>
              <a:rPr lang="en-US" sz="8001">
                <a:solidFill>
                  <a:srgbClr val="FFFFFF"/>
                </a:solidFill>
                <a:latin typeface="Anton"/>
                <a:ea typeface="Anton"/>
                <a:cs typeface="Anton"/>
                <a:sym typeface="Anton"/>
              </a:rPr>
              <a:t>RISK ASSESSMENT</a:t>
            </a:r>
          </a:p>
        </p:txBody>
      </p:sp>
      <p:sp>
        <p:nvSpPr>
          <p:cNvPr name="TextBox 19" id="19"/>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05460" y="9029768"/>
            <a:ext cx="742179" cy="742179"/>
            <a:chOff x="0" y="0"/>
            <a:chExt cx="195471" cy="195471"/>
          </a:xfrm>
        </p:grpSpPr>
        <p:sp>
          <p:nvSpPr>
            <p:cNvPr name="Freeform 6" id="6"/>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7" id="7"/>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552450" y="1995627"/>
            <a:ext cx="21069300" cy="3026326"/>
            <a:chOff x="0" y="0"/>
            <a:chExt cx="5549116" cy="797057"/>
          </a:xfrm>
        </p:grpSpPr>
        <p:sp>
          <p:nvSpPr>
            <p:cNvPr name="Freeform 9" id="9"/>
            <p:cNvSpPr/>
            <p:nvPr/>
          </p:nvSpPr>
          <p:spPr>
            <a:xfrm flipH="false" flipV="false" rot="0">
              <a:off x="0" y="0"/>
              <a:ext cx="5549116" cy="797057"/>
            </a:xfrm>
            <a:custGeom>
              <a:avLst/>
              <a:gdLst/>
              <a:ahLst/>
              <a:cxnLst/>
              <a:rect r="r" b="b" t="t" l="l"/>
              <a:pathLst>
                <a:path h="797057" w="5549116">
                  <a:moveTo>
                    <a:pt x="0" y="0"/>
                  </a:moveTo>
                  <a:lnTo>
                    <a:pt x="5549116" y="0"/>
                  </a:lnTo>
                  <a:lnTo>
                    <a:pt x="5549116" y="797057"/>
                  </a:lnTo>
                  <a:lnTo>
                    <a:pt x="0" y="797057"/>
                  </a:lnTo>
                  <a:close/>
                </a:path>
              </a:pathLst>
            </a:custGeom>
            <a:gradFill rotWithShape="true">
              <a:gsLst>
                <a:gs pos="0">
                  <a:srgbClr val="006CCD">
                    <a:alpha val="0"/>
                  </a:srgbClr>
                </a:gs>
                <a:gs pos="100000">
                  <a:srgbClr val="2376D4">
                    <a:alpha val="100000"/>
                  </a:srgbClr>
                </a:gs>
              </a:gsLst>
              <a:lin ang="0"/>
            </a:gradFill>
          </p:spPr>
        </p:sp>
        <p:sp>
          <p:nvSpPr>
            <p:cNvPr name="TextBox 10" id="10"/>
            <p:cNvSpPr txBox="true"/>
            <p:nvPr/>
          </p:nvSpPr>
          <p:spPr>
            <a:xfrm>
              <a:off x="0" y="-38100"/>
              <a:ext cx="5549116" cy="835157"/>
            </a:xfrm>
            <a:prstGeom prst="rect">
              <a:avLst/>
            </a:prstGeom>
          </p:spPr>
          <p:txBody>
            <a:bodyPr anchor="ctr" rtlCol="false" tIns="50800" lIns="50800" bIns="50800" rIns="50800"/>
            <a:lstStyle/>
            <a:p>
              <a:pPr algn="ctr">
                <a:lnSpc>
                  <a:spcPts val="2199"/>
                </a:lnSpc>
              </a:pPr>
            </a:p>
          </p:txBody>
        </p:sp>
      </p:grpSp>
      <p:sp>
        <p:nvSpPr>
          <p:cNvPr name="Freeform 11" id="11"/>
          <p:cNvSpPr/>
          <p:nvPr/>
        </p:nvSpPr>
        <p:spPr>
          <a:xfrm flipH="false" flipV="false" rot="0">
            <a:off x="672099" y="3508790"/>
            <a:ext cx="3491551" cy="2475827"/>
          </a:xfrm>
          <a:custGeom>
            <a:avLst/>
            <a:gdLst/>
            <a:ahLst/>
            <a:cxnLst/>
            <a:rect r="r" b="b" t="t" l="l"/>
            <a:pathLst>
              <a:path h="2475827" w="3491551">
                <a:moveTo>
                  <a:pt x="0" y="0"/>
                </a:moveTo>
                <a:lnTo>
                  <a:pt x="3491551" y="0"/>
                </a:lnTo>
                <a:lnTo>
                  <a:pt x="3491551" y="2475827"/>
                </a:lnTo>
                <a:lnTo>
                  <a:pt x="0" y="24758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14532931" y="3472456"/>
            <a:ext cx="3491551" cy="2475827"/>
          </a:xfrm>
          <a:custGeom>
            <a:avLst/>
            <a:gdLst/>
            <a:ahLst/>
            <a:cxnLst/>
            <a:rect r="r" b="b" t="t" l="l"/>
            <a:pathLst>
              <a:path h="2475827" w="3491551">
                <a:moveTo>
                  <a:pt x="3491550" y="0"/>
                </a:moveTo>
                <a:lnTo>
                  <a:pt x="0" y="0"/>
                </a:lnTo>
                <a:lnTo>
                  <a:pt x="0" y="2475827"/>
                </a:lnTo>
                <a:lnTo>
                  <a:pt x="3491550" y="2475827"/>
                </a:lnTo>
                <a:lnTo>
                  <a:pt x="349155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1962150" y="5411426"/>
            <a:ext cx="345440" cy="345440"/>
            <a:chOff x="0" y="0"/>
            <a:chExt cx="90980" cy="90980"/>
          </a:xfrm>
        </p:grpSpPr>
        <p:sp>
          <p:nvSpPr>
            <p:cNvPr name="Freeform 14" id="14"/>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5" id="15"/>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Freeform 16" id="16"/>
          <p:cNvSpPr/>
          <p:nvPr/>
        </p:nvSpPr>
        <p:spPr>
          <a:xfrm flipH="false" flipV="false" rot="0">
            <a:off x="3858123" y="5411426"/>
            <a:ext cx="11301259" cy="4548757"/>
          </a:xfrm>
          <a:custGeom>
            <a:avLst/>
            <a:gdLst/>
            <a:ahLst/>
            <a:cxnLst/>
            <a:rect r="r" b="b" t="t" l="l"/>
            <a:pathLst>
              <a:path h="4548757" w="11301259">
                <a:moveTo>
                  <a:pt x="0" y="0"/>
                </a:moveTo>
                <a:lnTo>
                  <a:pt x="11301259" y="0"/>
                </a:lnTo>
                <a:lnTo>
                  <a:pt x="11301259" y="4548757"/>
                </a:lnTo>
                <a:lnTo>
                  <a:pt x="0" y="4548757"/>
                </a:lnTo>
                <a:lnTo>
                  <a:pt x="0" y="0"/>
                </a:lnTo>
                <a:close/>
              </a:path>
            </a:pathLst>
          </a:custGeom>
          <a:blipFill>
            <a:blip r:embed="rId9"/>
            <a:stretch>
              <a:fillRect l="0" t="0" r="0" b="0"/>
            </a:stretch>
          </a:blipFill>
        </p:spPr>
      </p:sp>
      <p:sp>
        <p:nvSpPr>
          <p:cNvPr name="TextBox 17" id="17"/>
          <p:cNvSpPr txBox="true"/>
          <p:nvPr/>
        </p:nvSpPr>
        <p:spPr>
          <a:xfrm rot="0">
            <a:off x="5939248" y="3109668"/>
            <a:ext cx="7139009" cy="1007795"/>
          </a:xfrm>
          <a:prstGeom prst="rect">
            <a:avLst/>
          </a:prstGeom>
        </p:spPr>
        <p:txBody>
          <a:bodyPr anchor="t" rtlCol="false" tIns="0" lIns="0" bIns="0" rIns="0">
            <a:spAutoFit/>
          </a:bodyPr>
          <a:lstStyle/>
          <a:p>
            <a:pPr algn="ctr">
              <a:lnSpc>
                <a:spcPts val="7441"/>
              </a:lnSpc>
            </a:pPr>
            <a:r>
              <a:rPr lang="en-US" sz="8001">
                <a:solidFill>
                  <a:srgbClr val="FFFFFF"/>
                </a:solidFill>
                <a:latin typeface="Anton"/>
                <a:ea typeface="Anton"/>
                <a:cs typeface="Anton"/>
                <a:sym typeface="Anton"/>
              </a:rPr>
              <a:t>THREAT MODELING</a:t>
            </a:r>
          </a:p>
        </p:txBody>
      </p:sp>
      <p:sp>
        <p:nvSpPr>
          <p:cNvPr name="TextBox 18" id="18"/>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142511" y="2754290"/>
            <a:ext cx="12514635" cy="1588339"/>
            <a:chOff x="0" y="0"/>
            <a:chExt cx="3296036" cy="418328"/>
          </a:xfrm>
        </p:grpSpPr>
        <p:sp>
          <p:nvSpPr>
            <p:cNvPr name="Freeform 6" id="6"/>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7" id="7"/>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3896258"/>
            <a:ext cx="18502431" cy="2826589"/>
            <a:chOff x="0" y="0"/>
            <a:chExt cx="4873068" cy="744451"/>
          </a:xfrm>
        </p:grpSpPr>
        <p:sp>
          <p:nvSpPr>
            <p:cNvPr name="Freeform 9" id="9"/>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0" id="10"/>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1977154" y="2365123"/>
            <a:ext cx="6330714" cy="6330714"/>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38492" t="0" r="-38492" b="0"/>
              </a:stretch>
            </a:blipFill>
          </p:spPr>
        </p:sp>
      </p:grpSp>
      <p:sp>
        <p:nvSpPr>
          <p:cNvPr name="Freeform 15" id="15"/>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605460" y="9029768"/>
            <a:ext cx="742179" cy="742179"/>
            <a:chOff x="0" y="0"/>
            <a:chExt cx="195471" cy="195471"/>
          </a:xfrm>
        </p:grpSpPr>
        <p:sp>
          <p:nvSpPr>
            <p:cNvPr name="Freeform 17" id="17"/>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8" id="18"/>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19" id="19"/>
          <p:cNvSpPr txBox="true"/>
          <p:nvPr/>
        </p:nvSpPr>
        <p:spPr>
          <a:xfrm rot="0">
            <a:off x="9508753" y="4534483"/>
            <a:ext cx="8521759" cy="3956790"/>
          </a:xfrm>
          <a:prstGeom prst="rect">
            <a:avLst/>
          </a:prstGeom>
        </p:spPr>
        <p:txBody>
          <a:bodyPr anchor="t" rtlCol="false" tIns="0" lIns="0" bIns="0" rIns="0">
            <a:spAutoFit/>
          </a:bodyPr>
          <a:lstStyle/>
          <a:p>
            <a:pPr algn="l" marL="533460" indent="-266730" lvl="1">
              <a:lnSpc>
                <a:spcPts val="3459"/>
              </a:lnSpc>
              <a:buFont typeface="Arial"/>
              <a:buChar char="•"/>
            </a:pPr>
            <a:r>
              <a:rPr lang="en-US" b="true" sz="2470">
                <a:solidFill>
                  <a:srgbClr val="FFFFFF"/>
                </a:solidFill>
                <a:latin typeface="Poppins Medium"/>
                <a:ea typeface="Poppins Medium"/>
                <a:cs typeface="Poppins Medium"/>
                <a:sym typeface="Poppins Medium"/>
              </a:rPr>
              <a:t>Introduction</a:t>
            </a:r>
          </a:p>
          <a:p>
            <a:pPr algn="l" marL="533460" indent="-266730" lvl="1">
              <a:lnSpc>
                <a:spcPts val="3459"/>
              </a:lnSpc>
              <a:buFont typeface="Arial"/>
              <a:buChar char="•"/>
            </a:pPr>
            <a:r>
              <a:rPr lang="en-US" b="true" sz="2470">
                <a:solidFill>
                  <a:srgbClr val="FFFFFF"/>
                </a:solidFill>
                <a:latin typeface="Poppins Medium"/>
                <a:ea typeface="Poppins Medium"/>
                <a:cs typeface="Poppins Medium"/>
                <a:sym typeface="Poppins Medium"/>
              </a:rPr>
              <a:t>Overview of the Project</a:t>
            </a:r>
          </a:p>
          <a:p>
            <a:pPr algn="l" marL="533460" indent="-266730" lvl="1">
              <a:lnSpc>
                <a:spcPts val="3459"/>
              </a:lnSpc>
              <a:buFont typeface="Arial"/>
              <a:buChar char="•"/>
            </a:pPr>
            <a:r>
              <a:rPr lang="en-US" b="true" sz="2470">
                <a:solidFill>
                  <a:srgbClr val="FFFFFF"/>
                </a:solidFill>
                <a:latin typeface="Poppins Medium"/>
                <a:ea typeface="Poppins Medium"/>
                <a:cs typeface="Poppins Medium"/>
                <a:sym typeface="Poppins Medium"/>
              </a:rPr>
              <a:t>Secure Development Lifecycle (SDLC) Phases</a:t>
            </a:r>
          </a:p>
          <a:p>
            <a:pPr algn="l" marL="533460" indent="-266730" lvl="1">
              <a:lnSpc>
                <a:spcPts val="3459"/>
              </a:lnSpc>
              <a:buFont typeface="Arial"/>
              <a:buChar char="•"/>
            </a:pPr>
            <a:r>
              <a:rPr lang="en-US" b="true" sz="2470">
                <a:solidFill>
                  <a:srgbClr val="FFFFFF"/>
                </a:solidFill>
                <a:latin typeface="Poppins Medium"/>
                <a:ea typeface="Poppins Medium"/>
                <a:cs typeface="Poppins Medium"/>
                <a:sym typeface="Poppins Medium"/>
              </a:rPr>
              <a:t>Security Integration at Each SDLC Phase</a:t>
            </a:r>
          </a:p>
          <a:p>
            <a:pPr algn="l" marL="533460" indent="-266730" lvl="1">
              <a:lnSpc>
                <a:spcPts val="3459"/>
              </a:lnSpc>
              <a:buFont typeface="Arial"/>
              <a:buChar char="•"/>
            </a:pPr>
            <a:r>
              <a:rPr lang="en-US" b="true" sz="2470">
                <a:solidFill>
                  <a:srgbClr val="FFFFFF"/>
                </a:solidFill>
                <a:latin typeface="Poppins Medium"/>
                <a:ea typeface="Poppins Medium"/>
                <a:cs typeface="Poppins Medium"/>
                <a:sym typeface="Poppins Medium"/>
              </a:rPr>
              <a:t>Testing and Results</a:t>
            </a:r>
          </a:p>
          <a:p>
            <a:pPr algn="l" marL="533460" indent="-266730" lvl="1">
              <a:lnSpc>
                <a:spcPts val="3459"/>
              </a:lnSpc>
              <a:buFont typeface="Arial"/>
              <a:buChar char="•"/>
            </a:pPr>
            <a:r>
              <a:rPr lang="en-US" b="true" sz="2470">
                <a:solidFill>
                  <a:srgbClr val="FFFFFF"/>
                </a:solidFill>
                <a:latin typeface="Poppins Medium"/>
                <a:ea typeface="Poppins Medium"/>
                <a:cs typeface="Poppins Medium"/>
                <a:sym typeface="Poppins Medium"/>
              </a:rPr>
              <a:t>Risk Assessment &amp; Mitigation</a:t>
            </a:r>
          </a:p>
          <a:p>
            <a:pPr algn="l" marL="533460" indent="-266730" lvl="1">
              <a:lnSpc>
                <a:spcPts val="3459"/>
              </a:lnSpc>
              <a:buFont typeface="Arial"/>
              <a:buChar char="•"/>
            </a:pPr>
            <a:r>
              <a:rPr lang="en-US" b="true" sz="2470">
                <a:solidFill>
                  <a:srgbClr val="FFFFFF"/>
                </a:solidFill>
                <a:latin typeface="Poppins Medium"/>
                <a:ea typeface="Poppins Medium"/>
                <a:cs typeface="Poppins Medium"/>
                <a:sym typeface="Poppins Medium"/>
              </a:rPr>
              <a:t>Business Continuity and Disaster Recovery</a:t>
            </a:r>
          </a:p>
          <a:p>
            <a:pPr algn="l" marL="533460" indent="-266730" lvl="1">
              <a:lnSpc>
                <a:spcPts val="3459"/>
              </a:lnSpc>
              <a:buFont typeface="Arial"/>
              <a:buChar char="•"/>
            </a:pPr>
            <a:r>
              <a:rPr lang="en-US" b="true" sz="2470">
                <a:solidFill>
                  <a:srgbClr val="FFFFFF"/>
                </a:solidFill>
                <a:latin typeface="Poppins Medium"/>
                <a:ea typeface="Poppins Medium"/>
                <a:cs typeface="Poppins Medium"/>
                <a:sym typeface="Poppins Medium"/>
              </a:rPr>
              <a:t>Conclusion and Key Findings</a:t>
            </a:r>
          </a:p>
          <a:p>
            <a:pPr algn="l">
              <a:lnSpc>
                <a:spcPts val="3459"/>
              </a:lnSpc>
              <a:spcBef>
                <a:spcPct val="0"/>
              </a:spcBef>
            </a:pPr>
          </a:p>
        </p:txBody>
      </p:sp>
      <p:sp>
        <p:nvSpPr>
          <p:cNvPr name="TextBox 20" id="20"/>
          <p:cNvSpPr txBox="true"/>
          <p:nvPr/>
        </p:nvSpPr>
        <p:spPr>
          <a:xfrm rot="0">
            <a:off x="9508753" y="2822433"/>
            <a:ext cx="4523662" cy="1368424"/>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Anton"/>
                <a:ea typeface="Anton"/>
                <a:cs typeface="Anton"/>
                <a:sym typeface="Anton"/>
              </a:rPr>
              <a:t>AGENDA</a:t>
            </a:r>
          </a:p>
        </p:txBody>
      </p:sp>
      <p:sp>
        <p:nvSpPr>
          <p:cNvPr name="TextBox 21" id="21"/>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142511" y="2754290"/>
            <a:ext cx="12514635" cy="1588339"/>
            <a:chOff x="0" y="0"/>
            <a:chExt cx="3296036" cy="418328"/>
          </a:xfrm>
        </p:grpSpPr>
        <p:sp>
          <p:nvSpPr>
            <p:cNvPr name="Freeform 7" id="7"/>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3896258"/>
            <a:ext cx="18502431" cy="2826589"/>
            <a:chOff x="0" y="0"/>
            <a:chExt cx="4873068" cy="744451"/>
          </a:xfrm>
        </p:grpSpPr>
        <p:sp>
          <p:nvSpPr>
            <p:cNvPr name="Freeform 10" id="10"/>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1" id="11"/>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77154" y="2365123"/>
            <a:ext cx="6330714" cy="6330714"/>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16" id="16"/>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605460" y="9029768"/>
            <a:ext cx="742179" cy="742179"/>
            <a:chOff x="0" y="0"/>
            <a:chExt cx="195471" cy="195471"/>
          </a:xfrm>
        </p:grpSpPr>
        <p:sp>
          <p:nvSpPr>
            <p:cNvPr name="Freeform 18" id="1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9" id="1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1" id="21"/>
          <p:cNvSpPr txBox="true"/>
          <p:nvPr/>
        </p:nvSpPr>
        <p:spPr>
          <a:xfrm rot="0">
            <a:off x="8307868" y="3241305"/>
            <a:ext cx="8658706" cy="4088870"/>
          </a:xfrm>
          <a:prstGeom prst="rect">
            <a:avLst/>
          </a:prstGeom>
        </p:spPr>
        <p:txBody>
          <a:bodyPr anchor="t" rtlCol="false" tIns="0" lIns="0" bIns="0" rIns="0">
            <a:spAutoFit/>
          </a:bodyPr>
          <a:lstStyle/>
          <a:p>
            <a:pPr algn="ctr">
              <a:lnSpc>
                <a:spcPts val="2479"/>
              </a:lnSpc>
              <a:spcBef>
                <a:spcPct val="0"/>
              </a:spcBef>
            </a:pPr>
            <a:r>
              <a:rPr lang="en-US" b="true" sz="1770">
                <a:solidFill>
                  <a:srgbClr val="FFFFFF"/>
                </a:solidFill>
                <a:latin typeface="Poppins Medium"/>
                <a:ea typeface="Poppins Medium"/>
                <a:cs typeface="Poppins Medium"/>
                <a:sym typeface="Poppins Medium"/>
              </a:rPr>
              <a:t>Secure coding practices are vital to mitigate prevalent vulnerabilities, including injection attacks, broken authentication, and data exposure. Input validation is essential for all user inputs to protect against SQL injection and cross-site scripting (XSS) attacks. Utilizing prepared statements is essential when engaging with databases to mitigate the risk of SQL injection. Effective session management, encompassing secure cookie flags (HttpOnly, Secure) and session expiration, is essential for minimizing the risk of session hijacking. Sensitive data must consistently be encrypted, both during transmission using TLS and while stored using robust encryption standards like AES-256. Error handling must be implemented to ensure that system internals are not exposed to potential attackers. Additionally, the principle of least privilege should be enforced to ensure that users and services receive only the permissions essential for their specific functions.</a:t>
            </a:r>
          </a:p>
        </p:txBody>
      </p:sp>
      <p:sp>
        <p:nvSpPr>
          <p:cNvPr name="TextBox 22" id="22"/>
          <p:cNvSpPr txBox="true"/>
          <p:nvPr/>
        </p:nvSpPr>
        <p:spPr>
          <a:xfrm rot="0">
            <a:off x="8127129" y="1604711"/>
            <a:ext cx="7267112" cy="1368424"/>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Anton"/>
                <a:ea typeface="Anton"/>
                <a:cs typeface="Anton"/>
                <a:sym typeface="Anton"/>
              </a:rPr>
              <a:t>CODING PRACTICES</a:t>
            </a:r>
          </a:p>
        </p:txBody>
      </p:sp>
      <p:sp>
        <p:nvSpPr>
          <p:cNvPr name="TextBox 23" id="23"/>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142511" y="2754290"/>
            <a:ext cx="12514635" cy="1588339"/>
            <a:chOff x="0" y="0"/>
            <a:chExt cx="3296036" cy="418328"/>
          </a:xfrm>
        </p:grpSpPr>
        <p:sp>
          <p:nvSpPr>
            <p:cNvPr name="Freeform 7" id="7"/>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3896258"/>
            <a:ext cx="18502431" cy="2826589"/>
            <a:chOff x="0" y="0"/>
            <a:chExt cx="4873068" cy="744451"/>
          </a:xfrm>
        </p:grpSpPr>
        <p:sp>
          <p:nvSpPr>
            <p:cNvPr name="Freeform 10" id="10"/>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1" id="11"/>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77154" y="2365123"/>
            <a:ext cx="6330714" cy="6330714"/>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16" id="16"/>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605460" y="9029768"/>
            <a:ext cx="742179" cy="742179"/>
            <a:chOff x="0" y="0"/>
            <a:chExt cx="195471" cy="195471"/>
          </a:xfrm>
        </p:grpSpPr>
        <p:sp>
          <p:nvSpPr>
            <p:cNvPr name="Freeform 18" id="1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9" id="1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1" id="21"/>
          <p:cNvSpPr txBox="true"/>
          <p:nvPr/>
        </p:nvSpPr>
        <p:spPr>
          <a:xfrm rot="0">
            <a:off x="8518616" y="3084143"/>
            <a:ext cx="8658706" cy="4717520"/>
          </a:xfrm>
          <a:prstGeom prst="rect">
            <a:avLst/>
          </a:prstGeom>
        </p:spPr>
        <p:txBody>
          <a:bodyPr anchor="t" rtlCol="false" tIns="0" lIns="0" bIns="0" rIns="0">
            <a:spAutoFit/>
          </a:bodyPr>
          <a:lstStyle/>
          <a:p>
            <a:pPr algn="ctr">
              <a:lnSpc>
                <a:spcPts val="2479"/>
              </a:lnSpc>
              <a:spcBef>
                <a:spcPct val="0"/>
              </a:spcBef>
            </a:pPr>
            <a:r>
              <a:rPr lang="en-US" b="true" sz="1770">
                <a:solidFill>
                  <a:srgbClr val="FFFFFF"/>
                </a:solidFill>
                <a:latin typeface="Poppins Medium"/>
                <a:ea typeface="Poppins Medium"/>
                <a:cs typeface="Poppins Medium"/>
                <a:sym typeface="Poppins Medium"/>
              </a:rPr>
              <a:t>Regular vulnerability scanning is crucial for detecting and addressing weaknesses in the secure client-server calculator application. Tools such as OWASP ZAP, Nessus, and Burp Suite can be utilized to identify common vulnerabilities that could jeopardize the system. For example, SQL injection is a significant risk, and mitigation strategies encompass the use of prepared statements and the validation of user inputs. Insecure session handling, including the lack of secure cookies and insufficient session timeouts, can result in session hijacking, highlighting the importance of implementing secure session management practices. Additionally, weak password policies present medium risks, which can be mitigated by enforcing strong passwords and implementing multi-factor authentication (MFA). Vulnerability scans should be conducted continuously throughout the software development life cycle (SDLC) to promptly identify and address newly emerging vulnerabilities, thereby enhancing the application's security.</a:t>
            </a:r>
          </a:p>
        </p:txBody>
      </p:sp>
      <p:sp>
        <p:nvSpPr>
          <p:cNvPr name="TextBox 22" id="22"/>
          <p:cNvSpPr txBox="true"/>
          <p:nvPr/>
        </p:nvSpPr>
        <p:spPr>
          <a:xfrm rot="0">
            <a:off x="8518616" y="1916731"/>
            <a:ext cx="8466978" cy="837560"/>
          </a:xfrm>
          <a:prstGeom prst="rect">
            <a:avLst/>
          </a:prstGeom>
        </p:spPr>
        <p:txBody>
          <a:bodyPr anchor="t" rtlCol="false" tIns="0" lIns="0" bIns="0" rIns="0">
            <a:spAutoFit/>
          </a:bodyPr>
          <a:lstStyle/>
          <a:p>
            <a:pPr algn="l">
              <a:lnSpc>
                <a:spcPts val="6860"/>
              </a:lnSpc>
              <a:spcBef>
                <a:spcPct val="0"/>
              </a:spcBef>
            </a:pPr>
            <a:r>
              <a:rPr lang="en-US" sz="4900">
                <a:solidFill>
                  <a:srgbClr val="FFFFFF"/>
                </a:solidFill>
                <a:latin typeface="Anton"/>
                <a:ea typeface="Anton"/>
                <a:cs typeface="Anton"/>
                <a:sym typeface="Anton"/>
              </a:rPr>
              <a:t> VULNERABILITY SCANNING RESULTS</a:t>
            </a:r>
          </a:p>
        </p:txBody>
      </p:sp>
      <p:sp>
        <p:nvSpPr>
          <p:cNvPr name="TextBox 23" id="23"/>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142511" y="2754290"/>
            <a:ext cx="12514635" cy="1588339"/>
            <a:chOff x="0" y="0"/>
            <a:chExt cx="3296036" cy="418328"/>
          </a:xfrm>
        </p:grpSpPr>
        <p:sp>
          <p:nvSpPr>
            <p:cNvPr name="Freeform 7" id="7"/>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3896258"/>
            <a:ext cx="18502431" cy="2826589"/>
            <a:chOff x="0" y="0"/>
            <a:chExt cx="4873068" cy="744451"/>
          </a:xfrm>
        </p:grpSpPr>
        <p:sp>
          <p:nvSpPr>
            <p:cNvPr name="Freeform 10" id="10"/>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1" id="11"/>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77154" y="2365123"/>
            <a:ext cx="6330714" cy="6330714"/>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16" id="16"/>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605460" y="9029768"/>
            <a:ext cx="742179" cy="742179"/>
            <a:chOff x="0" y="0"/>
            <a:chExt cx="195471" cy="195471"/>
          </a:xfrm>
        </p:grpSpPr>
        <p:sp>
          <p:nvSpPr>
            <p:cNvPr name="Freeform 18" id="1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9" id="1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1" id="21"/>
          <p:cNvSpPr txBox="true"/>
          <p:nvPr/>
        </p:nvSpPr>
        <p:spPr>
          <a:xfrm rot="0">
            <a:off x="8689725" y="3084143"/>
            <a:ext cx="8658706" cy="4717520"/>
          </a:xfrm>
          <a:prstGeom prst="rect">
            <a:avLst/>
          </a:prstGeom>
        </p:spPr>
        <p:txBody>
          <a:bodyPr anchor="t" rtlCol="false" tIns="0" lIns="0" bIns="0" rIns="0">
            <a:spAutoFit/>
          </a:bodyPr>
          <a:lstStyle/>
          <a:p>
            <a:pPr algn="l">
              <a:lnSpc>
                <a:spcPts val="2479"/>
              </a:lnSpc>
              <a:spcBef>
                <a:spcPct val="0"/>
              </a:spcBef>
            </a:pPr>
            <a:r>
              <a:rPr lang="en-US" b="true" sz="1770">
                <a:solidFill>
                  <a:srgbClr val="FFFFFF"/>
                </a:solidFill>
                <a:latin typeface="Poppins Medium"/>
                <a:ea typeface="Poppins Medium"/>
                <a:cs typeface="Poppins Medium"/>
                <a:sym typeface="Poppins Medium"/>
              </a:rPr>
              <a:t>Security testing must be incorporated into the software development life cycle (SDLC) of the secure client-server calculator application to maintain continuous protection against vulnerabilities. Penetration testing simulates real-world attacks to identify exploitable vulnerabilities in the application, enabling developers to resolve these issues prior to their exploitation by malicious entities. Static Application Security Testing (SAST) is critical for the early identification of potential security vulnerabilities in the source code, guaranteeing that issues are resolved during the development process. Dynamic Application Security Testing (DAST), conversely, concentrates on detecting security issues during the application's operation, offering insights into vulnerabilities within a production-like environment. Additionally, fuzz testing can be employed to input random or malformed data into the system, assisting in the identification of unexpected behaviors or crashes, and thereby enhancing the application's resilience against unpredictable attacks.</a:t>
            </a:r>
          </a:p>
        </p:txBody>
      </p:sp>
      <p:sp>
        <p:nvSpPr>
          <p:cNvPr name="TextBox 22" id="22"/>
          <p:cNvSpPr txBox="true"/>
          <p:nvPr/>
        </p:nvSpPr>
        <p:spPr>
          <a:xfrm rot="0">
            <a:off x="8881452" y="1898718"/>
            <a:ext cx="8466978" cy="837560"/>
          </a:xfrm>
          <a:prstGeom prst="rect">
            <a:avLst/>
          </a:prstGeom>
        </p:spPr>
        <p:txBody>
          <a:bodyPr anchor="t" rtlCol="false" tIns="0" lIns="0" bIns="0" rIns="0">
            <a:spAutoFit/>
          </a:bodyPr>
          <a:lstStyle/>
          <a:p>
            <a:pPr algn="l">
              <a:lnSpc>
                <a:spcPts val="6860"/>
              </a:lnSpc>
              <a:spcBef>
                <a:spcPct val="0"/>
              </a:spcBef>
            </a:pPr>
            <a:r>
              <a:rPr lang="en-US" sz="4900">
                <a:solidFill>
                  <a:srgbClr val="FFFFFF"/>
                </a:solidFill>
                <a:latin typeface="Anton"/>
                <a:ea typeface="Anton"/>
                <a:cs typeface="Anton"/>
                <a:sym typeface="Anton"/>
              </a:rPr>
              <a:t>SECURITY TESTING</a:t>
            </a:r>
          </a:p>
        </p:txBody>
      </p:sp>
      <p:sp>
        <p:nvSpPr>
          <p:cNvPr name="TextBox 23" id="23"/>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142511" y="3022344"/>
            <a:ext cx="12514635" cy="1588339"/>
            <a:chOff x="0" y="0"/>
            <a:chExt cx="3296036" cy="418328"/>
          </a:xfrm>
        </p:grpSpPr>
        <p:sp>
          <p:nvSpPr>
            <p:cNvPr name="Freeform 7" id="7"/>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3896258"/>
            <a:ext cx="18502431" cy="2826589"/>
            <a:chOff x="0" y="0"/>
            <a:chExt cx="4873068" cy="744451"/>
          </a:xfrm>
        </p:grpSpPr>
        <p:sp>
          <p:nvSpPr>
            <p:cNvPr name="Freeform 10" id="10"/>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1" id="11"/>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77154" y="2365123"/>
            <a:ext cx="6330714" cy="6330714"/>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16" id="16"/>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605460" y="9029768"/>
            <a:ext cx="742179" cy="742179"/>
            <a:chOff x="0" y="0"/>
            <a:chExt cx="195471" cy="195471"/>
          </a:xfrm>
        </p:grpSpPr>
        <p:sp>
          <p:nvSpPr>
            <p:cNvPr name="Freeform 18" id="1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9" id="1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1" id="21"/>
          <p:cNvSpPr txBox="true"/>
          <p:nvPr/>
        </p:nvSpPr>
        <p:spPr>
          <a:xfrm rot="0">
            <a:off x="8403442" y="3305070"/>
            <a:ext cx="8658706" cy="4717520"/>
          </a:xfrm>
          <a:prstGeom prst="rect">
            <a:avLst/>
          </a:prstGeom>
        </p:spPr>
        <p:txBody>
          <a:bodyPr anchor="t" rtlCol="false" tIns="0" lIns="0" bIns="0" rIns="0">
            <a:spAutoFit/>
          </a:bodyPr>
          <a:lstStyle/>
          <a:p>
            <a:pPr algn="ctr">
              <a:lnSpc>
                <a:spcPts val="2479"/>
              </a:lnSpc>
              <a:spcBef>
                <a:spcPct val="0"/>
              </a:spcBef>
            </a:pPr>
            <a:r>
              <a:rPr lang="en-US" b="true" sz="1770">
                <a:solidFill>
                  <a:srgbClr val="FFFFFF"/>
                </a:solidFill>
                <a:latin typeface="Poppins Medium"/>
                <a:ea typeface="Poppins Medium"/>
                <a:cs typeface="Poppins Medium"/>
                <a:sym typeface="Poppins Medium"/>
              </a:rPr>
              <a:t>A comprehensive business continuity and disaster recovery (BCDR) plan for the secure client-server calculator application guarantees its resilience against failures or disasters. The recovery time objective (RTO) aims to restore the calculator's functionality within 4 hours to minimize disruption, while the recovery point objective (RPO) is set to 1 hour, permitting minimal data loss, including calculation logs or user inputs. A comprehensive backup strategy that includes daily backups of essential data and configurations to secure locations is crucial for protecting against data loss. The incident response plan must outline precise procedures for detecting, containing, and addressing security breaches or system failures, while keeping users informed about any effects. Implementing failover mechanisms, such as redundant servers or cloud-based solutions, will ensure that the application remains operational during outages by automatically switching to backup systems, thereby minimizing downtime and maintaining continuity for users.</a:t>
            </a:r>
          </a:p>
        </p:txBody>
      </p:sp>
      <p:sp>
        <p:nvSpPr>
          <p:cNvPr name="TextBox 22" id="22"/>
          <p:cNvSpPr txBox="true"/>
          <p:nvPr/>
        </p:nvSpPr>
        <p:spPr>
          <a:xfrm rot="0">
            <a:off x="8127129" y="2067629"/>
            <a:ext cx="8466978" cy="537838"/>
          </a:xfrm>
          <a:prstGeom prst="rect">
            <a:avLst/>
          </a:prstGeom>
        </p:spPr>
        <p:txBody>
          <a:bodyPr anchor="t" rtlCol="false" tIns="0" lIns="0" bIns="0" rIns="0">
            <a:spAutoFit/>
          </a:bodyPr>
          <a:lstStyle/>
          <a:p>
            <a:pPr algn="l">
              <a:lnSpc>
                <a:spcPts val="4480"/>
              </a:lnSpc>
              <a:spcBef>
                <a:spcPct val="0"/>
              </a:spcBef>
            </a:pPr>
            <a:r>
              <a:rPr lang="en-US" sz="3200">
                <a:solidFill>
                  <a:srgbClr val="FFFFFF"/>
                </a:solidFill>
                <a:latin typeface="Anton"/>
                <a:ea typeface="Anton"/>
                <a:cs typeface="Anton"/>
                <a:sym typeface="Anton"/>
              </a:rPr>
              <a:t> BUSINESS CONTINUITY AND DISASTER RECOVERY PLANS</a:t>
            </a:r>
          </a:p>
        </p:txBody>
      </p:sp>
      <p:sp>
        <p:nvSpPr>
          <p:cNvPr name="TextBox 23" id="23"/>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142511" y="2754290"/>
            <a:ext cx="12514635" cy="1588339"/>
            <a:chOff x="0" y="0"/>
            <a:chExt cx="3296036" cy="418328"/>
          </a:xfrm>
        </p:grpSpPr>
        <p:sp>
          <p:nvSpPr>
            <p:cNvPr name="Freeform 7" id="7"/>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3896258"/>
            <a:ext cx="18502431" cy="2826589"/>
            <a:chOff x="0" y="0"/>
            <a:chExt cx="4873068" cy="744451"/>
          </a:xfrm>
        </p:grpSpPr>
        <p:sp>
          <p:nvSpPr>
            <p:cNvPr name="Freeform 10" id="10"/>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1" id="11"/>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77154" y="2365123"/>
            <a:ext cx="6330714" cy="6330714"/>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16" id="16"/>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605460" y="9029768"/>
            <a:ext cx="742179" cy="742179"/>
            <a:chOff x="0" y="0"/>
            <a:chExt cx="195471" cy="195471"/>
          </a:xfrm>
        </p:grpSpPr>
        <p:sp>
          <p:nvSpPr>
            <p:cNvPr name="Freeform 18" id="1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9" id="1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Freeform 20" id="20"/>
          <p:cNvSpPr/>
          <p:nvPr/>
        </p:nvSpPr>
        <p:spPr>
          <a:xfrm flipH="false" flipV="false" rot="0">
            <a:off x="8993809" y="2206472"/>
            <a:ext cx="8467109" cy="5874057"/>
          </a:xfrm>
          <a:custGeom>
            <a:avLst/>
            <a:gdLst/>
            <a:ahLst/>
            <a:cxnLst/>
            <a:rect r="r" b="b" t="t" l="l"/>
            <a:pathLst>
              <a:path h="5874057" w="8467109">
                <a:moveTo>
                  <a:pt x="0" y="0"/>
                </a:moveTo>
                <a:lnTo>
                  <a:pt x="8467109" y="0"/>
                </a:lnTo>
                <a:lnTo>
                  <a:pt x="8467109" y="5874056"/>
                </a:lnTo>
                <a:lnTo>
                  <a:pt x="0" y="5874056"/>
                </a:lnTo>
                <a:lnTo>
                  <a:pt x="0" y="0"/>
                </a:lnTo>
                <a:close/>
              </a:path>
            </a:pathLst>
          </a:custGeom>
          <a:blipFill>
            <a:blip r:embed="rId12"/>
            <a:stretch>
              <a:fillRect l="0" t="0" r="0" b="0"/>
            </a:stretch>
          </a:blipFill>
        </p:spPr>
      </p:sp>
      <p:sp>
        <p:nvSpPr>
          <p:cNvPr name="TextBox 21" id="21"/>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22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142511" y="3022344"/>
            <a:ext cx="12514635" cy="1588339"/>
            <a:chOff x="0" y="0"/>
            <a:chExt cx="3296036" cy="418328"/>
          </a:xfrm>
        </p:grpSpPr>
        <p:sp>
          <p:nvSpPr>
            <p:cNvPr name="Freeform 7" id="7"/>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3896258"/>
            <a:ext cx="18502431" cy="2826589"/>
            <a:chOff x="0" y="0"/>
            <a:chExt cx="4873068" cy="744451"/>
          </a:xfrm>
        </p:grpSpPr>
        <p:sp>
          <p:nvSpPr>
            <p:cNvPr name="Freeform 10" id="10"/>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1" id="11"/>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77154" y="2365123"/>
            <a:ext cx="6330714" cy="6330714"/>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16" id="16"/>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605460" y="9029768"/>
            <a:ext cx="742179" cy="742179"/>
            <a:chOff x="0" y="0"/>
            <a:chExt cx="195471" cy="195471"/>
          </a:xfrm>
        </p:grpSpPr>
        <p:sp>
          <p:nvSpPr>
            <p:cNvPr name="Freeform 18" id="1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9" id="1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1" id="21"/>
          <p:cNvSpPr txBox="true"/>
          <p:nvPr/>
        </p:nvSpPr>
        <p:spPr>
          <a:xfrm rot="0">
            <a:off x="8998440" y="3225391"/>
            <a:ext cx="8658706" cy="5346170"/>
          </a:xfrm>
          <a:prstGeom prst="rect">
            <a:avLst/>
          </a:prstGeom>
        </p:spPr>
        <p:txBody>
          <a:bodyPr anchor="t" rtlCol="false" tIns="0" lIns="0" bIns="0" rIns="0">
            <a:spAutoFit/>
          </a:bodyPr>
          <a:lstStyle/>
          <a:p>
            <a:pPr algn="ctr">
              <a:lnSpc>
                <a:spcPts val="2479"/>
              </a:lnSpc>
              <a:spcBef>
                <a:spcPct val="0"/>
              </a:spcBef>
            </a:pPr>
            <a:r>
              <a:rPr lang="en-US" b="true" sz="1770">
                <a:solidFill>
                  <a:srgbClr val="FFFFFF"/>
                </a:solidFill>
                <a:latin typeface="Poppins Medium"/>
                <a:ea typeface="Poppins Medium"/>
                <a:cs typeface="Poppins Medium"/>
                <a:sym typeface="Poppins Medium"/>
              </a:rPr>
              <a:t>Robust network security measures are essential to protect communications and prevent unauthorized access in the secure client-server calculator application. Firewalls act as the initial barrier, regulating traffic between the client and server according to established security protocols. Intrusion Detection Systems (IDS) monitor network traffic for anomalous activity, assisting in the identification of potential breaches or attacks on the application. Sniffer detection tools such as Wireshark and Snort can be utilized to detect packet sniffing attempts that attackers may employ to capture sensitive calculations or data while in transit. All communications between the client and server must be secured with SSL/TLS encryption to safeguard against man-in-the-middle (MITM) attacks, ensuring the confidentiality of the exchanged data. Additionally, network segmentation can improve security by isolating sensitive areas of the application and restricting access to critical resources. Lastly, utilizing virtual private networks (VPNs) for remote access guarantees that any external connections to the server are safeguarded against interception or unauthorized access, thereby maintaining the application's security.</a:t>
            </a:r>
          </a:p>
        </p:txBody>
      </p:sp>
      <p:sp>
        <p:nvSpPr>
          <p:cNvPr name="TextBox 22" id="22"/>
          <p:cNvSpPr txBox="true"/>
          <p:nvPr/>
        </p:nvSpPr>
        <p:spPr>
          <a:xfrm rot="0">
            <a:off x="9190167" y="1547158"/>
            <a:ext cx="8466978" cy="1099813"/>
          </a:xfrm>
          <a:prstGeom prst="rect">
            <a:avLst/>
          </a:prstGeom>
        </p:spPr>
        <p:txBody>
          <a:bodyPr anchor="t" rtlCol="false" tIns="0" lIns="0" bIns="0" rIns="0">
            <a:spAutoFit/>
          </a:bodyPr>
          <a:lstStyle/>
          <a:p>
            <a:pPr algn="l">
              <a:lnSpc>
                <a:spcPts val="4480"/>
              </a:lnSpc>
              <a:spcBef>
                <a:spcPct val="0"/>
              </a:spcBef>
            </a:pPr>
            <a:r>
              <a:rPr lang="en-US" sz="3200">
                <a:solidFill>
                  <a:srgbClr val="FFFFFF"/>
                </a:solidFill>
                <a:latin typeface="Anton"/>
                <a:ea typeface="Anton"/>
                <a:cs typeface="Anton"/>
                <a:sym typeface="Anton"/>
              </a:rPr>
              <a:t>NETWORK SECURITY MEASURES (INCLUDING SNIFFER DETECTION)</a:t>
            </a:r>
          </a:p>
        </p:txBody>
      </p:sp>
      <p:sp>
        <p:nvSpPr>
          <p:cNvPr name="TextBox 23" id="23"/>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23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142511" y="2754290"/>
            <a:ext cx="12514635" cy="1588339"/>
            <a:chOff x="0" y="0"/>
            <a:chExt cx="3296036" cy="418328"/>
          </a:xfrm>
        </p:grpSpPr>
        <p:sp>
          <p:nvSpPr>
            <p:cNvPr name="Freeform 7" id="7"/>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3896258"/>
            <a:ext cx="18502431" cy="2826589"/>
            <a:chOff x="0" y="0"/>
            <a:chExt cx="4873068" cy="744451"/>
          </a:xfrm>
        </p:grpSpPr>
        <p:sp>
          <p:nvSpPr>
            <p:cNvPr name="Freeform 10" id="10"/>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1" id="11"/>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77154" y="2365123"/>
            <a:ext cx="6330714" cy="6330714"/>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16" id="16"/>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605460" y="9029768"/>
            <a:ext cx="742179" cy="742179"/>
            <a:chOff x="0" y="0"/>
            <a:chExt cx="195471" cy="195471"/>
          </a:xfrm>
        </p:grpSpPr>
        <p:sp>
          <p:nvSpPr>
            <p:cNvPr name="Freeform 18" id="1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9" id="1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Freeform 20" id="20"/>
          <p:cNvSpPr/>
          <p:nvPr/>
        </p:nvSpPr>
        <p:spPr>
          <a:xfrm flipH="false" flipV="false" rot="0">
            <a:off x="8706564" y="2553426"/>
            <a:ext cx="8950581" cy="5180149"/>
          </a:xfrm>
          <a:custGeom>
            <a:avLst/>
            <a:gdLst/>
            <a:ahLst/>
            <a:cxnLst/>
            <a:rect r="r" b="b" t="t" l="l"/>
            <a:pathLst>
              <a:path h="5180149" w="8950581">
                <a:moveTo>
                  <a:pt x="0" y="0"/>
                </a:moveTo>
                <a:lnTo>
                  <a:pt x="8950582" y="0"/>
                </a:lnTo>
                <a:lnTo>
                  <a:pt x="8950582" y="5180148"/>
                </a:lnTo>
                <a:lnTo>
                  <a:pt x="0" y="5180148"/>
                </a:lnTo>
                <a:lnTo>
                  <a:pt x="0" y="0"/>
                </a:lnTo>
                <a:close/>
              </a:path>
            </a:pathLst>
          </a:custGeom>
          <a:blipFill>
            <a:blip r:embed="rId12"/>
            <a:stretch>
              <a:fillRect l="0" t="0" r="0" b="0"/>
            </a:stretch>
          </a:blipFill>
        </p:spPr>
      </p:sp>
      <p:sp>
        <p:nvSpPr>
          <p:cNvPr name="TextBox 21" id="21"/>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2" id="22"/>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24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142511" y="2754290"/>
            <a:ext cx="12514635" cy="1588339"/>
            <a:chOff x="0" y="0"/>
            <a:chExt cx="3296036" cy="418328"/>
          </a:xfrm>
        </p:grpSpPr>
        <p:sp>
          <p:nvSpPr>
            <p:cNvPr name="Freeform 7" id="7"/>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3896258"/>
            <a:ext cx="18502431" cy="2826589"/>
            <a:chOff x="0" y="0"/>
            <a:chExt cx="4873068" cy="744451"/>
          </a:xfrm>
        </p:grpSpPr>
        <p:sp>
          <p:nvSpPr>
            <p:cNvPr name="Freeform 10" id="10"/>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1" id="11"/>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77154" y="2365123"/>
            <a:ext cx="6330714" cy="6330714"/>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16" id="16"/>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605460" y="9029768"/>
            <a:ext cx="742179" cy="742179"/>
            <a:chOff x="0" y="0"/>
            <a:chExt cx="195471" cy="195471"/>
          </a:xfrm>
        </p:grpSpPr>
        <p:sp>
          <p:nvSpPr>
            <p:cNvPr name="Freeform 18" id="1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9" id="1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1" id="21"/>
          <p:cNvSpPr txBox="true"/>
          <p:nvPr/>
        </p:nvSpPr>
        <p:spPr>
          <a:xfrm rot="0">
            <a:off x="9920864" y="2275681"/>
            <a:ext cx="6660923" cy="1078225"/>
          </a:xfrm>
          <a:prstGeom prst="rect">
            <a:avLst/>
          </a:prstGeom>
        </p:spPr>
        <p:txBody>
          <a:bodyPr anchor="t" rtlCol="false" tIns="0" lIns="0" bIns="0" rIns="0">
            <a:spAutoFit/>
          </a:bodyPr>
          <a:lstStyle/>
          <a:p>
            <a:pPr algn="ctr">
              <a:lnSpc>
                <a:spcPts val="8820"/>
              </a:lnSpc>
              <a:spcBef>
                <a:spcPct val="0"/>
              </a:spcBef>
            </a:pPr>
            <a:r>
              <a:rPr lang="en-US" sz="6300">
                <a:solidFill>
                  <a:srgbClr val="FFFFFF"/>
                </a:solidFill>
                <a:latin typeface="Anton"/>
                <a:ea typeface="Anton"/>
                <a:cs typeface="Anton"/>
                <a:sym typeface="Anton"/>
              </a:rPr>
              <a:t>REFERENCES</a:t>
            </a:r>
          </a:p>
        </p:txBody>
      </p:sp>
      <p:sp>
        <p:nvSpPr>
          <p:cNvPr name="TextBox 22" id="22"/>
          <p:cNvSpPr txBox="true"/>
          <p:nvPr/>
        </p:nvSpPr>
        <p:spPr>
          <a:xfrm rot="0">
            <a:off x="8845507" y="4568450"/>
            <a:ext cx="8811639" cy="4261170"/>
          </a:xfrm>
          <a:prstGeom prst="rect">
            <a:avLst/>
          </a:prstGeom>
        </p:spPr>
        <p:txBody>
          <a:bodyPr anchor="t" rtlCol="false" tIns="0" lIns="0" bIns="0" rIns="0">
            <a:spAutoFit/>
          </a:bodyPr>
          <a:lstStyle/>
          <a:p>
            <a:pPr algn="ctr">
              <a:lnSpc>
                <a:spcPts val="2258"/>
              </a:lnSpc>
              <a:spcBef>
                <a:spcPct val="0"/>
              </a:spcBef>
            </a:pPr>
            <a:r>
              <a:rPr lang="en-US" b="true" sz="1613">
                <a:solidFill>
                  <a:srgbClr val="FFFFFF"/>
                </a:solidFill>
                <a:latin typeface="Poppins Medium"/>
                <a:ea typeface="Poppins Medium"/>
                <a:cs typeface="Poppins Medium"/>
                <a:sym typeface="Poppins Medium"/>
              </a:rPr>
              <a:t>1. Atlassian. (n.d.). IT disaster recovery: Strategies and best practices. https://www.atlassian.com/incident-management/itsm/disaster-recovery</a:t>
            </a:r>
          </a:p>
          <a:p>
            <a:pPr algn="ctr">
              <a:lnSpc>
                <a:spcPts val="2258"/>
              </a:lnSpc>
              <a:spcBef>
                <a:spcPct val="0"/>
              </a:spcBef>
            </a:pPr>
            <a:r>
              <a:rPr lang="en-US" b="true" sz="1613">
                <a:solidFill>
                  <a:srgbClr val="FFFFFF"/>
                </a:solidFill>
                <a:latin typeface="Poppins Medium"/>
                <a:ea typeface="Poppins Medium"/>
                <a:cs typeface="Poppins Medium"/>
                <a:sym typeface="Poppins Medium"/>
              </a:rPr>
              <a:t>2. Jones, E. (June 20, 2024). Disaster recovery testing: What it is, how it works and where to start. Warren Averett CPAs &amp; Advisors. https://warrenaverett.com/insights/disaster-recovery-testing/</a:t>
            </a:r>
          </a:p>
          <a:p>
            <a:pPr algn="ctr">
              <a:lnSpc>
                <a:spcPts val="2258"/>
              </a:lnSpc>
              <a:spcBef>
                <a:spcPct val="0"/>
              </a:spcBef>
            </a:pPr>
            <a:r>
              <a:rPr lang="en-US" b="true" sz="1613">
                <a:solidFill>
                  <a:srgbClr val="FFFFFF"/>
                </a:solidFill>
                <a:latin typeface="Poppins Medium"/>
                <a:ea typeface="Poppins Medium"/>
                <a:cs typeface="Poppins Medium"/>
                <a:sym typeface="Poppins Medium"/>
              </a:rPr>
              <a:t>3. Kosutic, D. (n.d.). What is ISO 22301? Basics, how to comply, certification &amp; more. 27001Academy. https://advisera.com/27001academy/what-is-iso-22301/</a:t>
            </a:r>
          </a:p>
          <a:p>
            <a:pPr algn="ctr">
              <a:lnSpc>
                <a:spcPts val="2258"/>
              </a:lnSpc>
              <a:spcBef>
                <a:spcPct val="0"/>
              </a:spcBef>
            </a:pPr>
            <a:r>
              <a:rPr lang="en-US" b="true" sz="1613">
                <a:solidFill>
                  <a:srgbClr val="FFFFFF"/>
                </a:solidFill>
                <a:latin typeface="Poppins Medium"/>
                <a:ea typeface="Poppins Medium"/>
                <a:cs typeface="Poppins Medium"/>
                <a:sym typeface="Poppins Medium"/>
              </a:rPr>
              <a:t>4. Swanson, M., Bowen, P., Phillips, A. W., Gallup, D., Lynes, D., US Department of Commerce, &amp; National Institute of Standards and Technology. (2010). NIST Special Publication 800-34 Rev. 1 Contingency Planning Guide for Federal Information Systems. In NIST Special Publication 800-34 Rev. 1 Contingency Planning Guide for Federal Information Systems (p. 150) [Report]. National Institute of Standards and Technology. https://nvlpubs.nist.gov/nistpubs/Legacy/SP/nistspecialpublication800-34r1.pdf (Original work published 2010)</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326692" y="6577898"/>
            <a:ext cx="278546" cy="278546"/>
          </a:xfrm>
          <a:custGeom>
            <a:avLst/>
            <a:gdLst/>
            <a:ahLst/>
            <a:cxnLst/>
            <a:rect r="r" b="b" t="t" l="l"/>
            <a:pathLst>
              <a:path h="278546" w="278546">
                <a:moveTo>
                  <a:pt x="0" y="0"/>
                </a:moveTo>
                <a:lnTo>
                  <a:pt x="278546" y="0"/>
                </a:lnTo>
                <a:lnTo>
                  <a:pt x="278546" y="278547"/>
                </a:lnTo>
                <a:lnTo>
                  <a:pt x="0" y="2785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8" id="8"/>
          <p:cNvSpPr txBox="true"/>
          <p:nvPr/>
        </p:nvSpPr>
        <p:spPr>
          <a:xfrm rot="0">
            <a:off x="6043037" y="5008057"/>
            <a:ext cx="6201927" cy="884095"/>
          </a:xfrm>
          <a:prstGeom prst="rect">
            <a:avLst/>
          </a:prstGeom>
        </p:spPr>
        <p:txBody>
          <a:bodyPr anchor="t" rtlCol="false" tIns="0" lIns="0" bIns="0" rIns="0">
            <a:spAutoFit/>
          </a:bodyPr>
          <a:lstStyle/>
          <a:p>
            <a:pPr algn="ctr">
              <a:lnSpc>
                <a:spcPts val="6510"/>
              </a:lnSpc>
            </a:pPr>
            <a:r>
              <a:rPr lang="en-US" sz="7000">
                <a:solidFill>
                  <a:srgbClr val="FFFFFF"/>
                </a:solidFill>
                <a:latin typeface="Anton"/>
                <a:ea typeface="Anton"/>
                <a:cs typeface="Anton"/>
                <a:sym typeface="Anton"/>
              </a:rPr>
              <a:t>THANK YOU </a:t>
            </a:r>
          </a:p>
        </p:txBody>
      </p:sp>
      <p:sp>
        <p:nvSpPr>
          <p:cNvPr name="Freeform 9" id="9"/>
          <p:cNvSpPr/>
          <p:nvPr/>
        </p:nvSpPr>
        <p:spPr>
          <a:xfrm flipH="false" flipV="false" rot="0">
            <a:off x="-304338" y="2379879"/>
            <a:ext cx="3941834" cy="2795119"/>
          </a:xfrm>
          <a:custGeom>
            <a:avLst/>
            <a:gdLst/>
            <a:ahLst/>
            <a:cxnLst/>
            <a:rect r="r" b="b" t="t" l="l"/>
            <a:pathLst>
              <a:path h="2795119" w="3941834">
                <a:moveTo>
                  <a:pt x="0" y="0"/>
                </a:moveTo>
                <a:lnTo>
                  <a:pt x="3941835" y="0"/>
                </a:lnTo>
                <a:lnTo>
                  <a:pt x="3941835" y="2795119"/>
                </a:lnTo>
                <a:lnTo>
                  <a:pt x="0" y="27951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true" flipV="false" rot="0">
            <a:off x="15885748" y="8374388"/>
            <a:ext cx="3941834" cy="2795119"/>
          </a:xfrm>
          <a:custGeom>
            <a:avLst/>
            <a:gdLst/>
            <a:ahLst/>
            <a:cxnLst/>
            <a:rect r="r" b="b" t="t" l="l"/>
            <a:pathLst>
              <a:path h="2795119" w="3941834">
                <a:moveTo>
                  <a:pt x="3941834" y="0"/>
                </a:moveTo>
                <a:lnTo>
                  <a:pt x="0" y="0"/>
                </a:lnTo>
                <a:lnTo>
                  <a:pt x="0" y="2795119"/>
                </a:lnTo>
                <a:lnTo>
                  <a:pt x="3941834" y="2795119"/>
                </a:lnTo>
                <a:lnTo>
                  <a:pt x="3941834"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142511" y="2754290"/>
            <a:ext cx="12514635" cy="1588339"/>
            <a:chOff x="0" y="0"/>
            <a:chExt cx="3296036" cy="418328"/>
          </a:xfrm>
        </p:grpSpPr>
        <p:sp>
          <p:nvSpPr>
            <p:cNvPr name="Freeform 6" id="6"/>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7" id="7"/>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3896258"/>
            <a:ext cx="18502431" cy="2826589"/>
            <a:chOff x="0" y="0"/>
            <a:chExt cx="4873068" cy="744451"/>
          </a:xfrm>
        </p:grpSpPr>
        <p:sp>
          <p:nvSpPr>
            <p:cNvPr name="Freeform 9" id="9"/>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0" id="10"/>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1977154" y="2365123"/>
            <a:ext cx="6330714" cy="6330714"/>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38492" t="0" r="-38492" b="0"/>
              </a:stretch>
            </a:blipFill>
          </p:spPr>
        </p:sp>
      </p:grpSp>
      <p:sp>
        <p:nvSpPr>
          <p:cNvPr name="Freeform 15" id="15"/>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605460" y="9029768"/>
            <a:ext cx="742179" cy="742179"/>
            <a:chOff x="0" y="0"/>
            <a:chExt cx="195471" cy="195471"/>
          </a:xfrm>
        </p:grpSpPr>
        <p:sp>
          <p:nvSpPr>
            <p:cNvPr name="Freeform 17" id="17"/>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8" id="18"/>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19" id="19"/>
          <p:cNvSpPr txBox="true"/>
          <p:nvPr/>
        </p:nvSpPr>
        <p:spPr>
          <a:xfrm rot="0">
            <a:off x="9508753" y="4285479"/>
            <a:ext cx="6915150" cy="4464790"/>
          </a:xfrm>
          <a:prstGeom prst="rect">
            <a:avLst/>
          </a:prstGeom>
        </p:spPr>
        <p:txBody>
          <a:bodyPr anchor="t" rtlCol="false" tIns="0" lIns="0" bIns="0" rIns="0">
            <a:spAutoFit/>
          </a:bodyPr>
          <a:lstStyle/>
          <a:p>
            <a:pPr algn="l">
              <a:lnSpc>
                <a:spcPts val="2759"/>
              </a:lnSpc>
              <a:spcBef>
                <a:spcPct val="0"/>
              </a:spcBef>
            </a:pPr>
            <a:r>
              <a:rPr lang="en-US" b="true" sz="1970">
                <a:solidFill>
                  <a:srgbClr val="FFFFFF"/>
                </a:solidFill>
                <a:latin typeface="Poppins Medium"/>
                <a:ea typeface="Poppins Medium"/>
                <a:cs typeface="Poppins Medium"/>
                <a:sym typeface="Poppins Medium"/>
              </a:rPr>
              <a:t> </a:t>
            </a:r>
            <a:r>
              <a:rPr lang="en-US" b="true" sz="1970">
                <a:solidFill>
                  <a:srgbClr val="FFFFFF"/>
                </a:solidFill>
                <a:latin typeface="Poppins Medium"/>
                <a:ea typeface="Poppins Medium"/>
                <a:cs typeface="Poppins Medium"/>
                <a:sym typeface="Poppins Medium"/>
              </a:rPr>
              <a:t>In this project, we aim to build a small client-server calculator application in a virtual environment where VMs are connected via a bridge connection to allow seamless communication. Throughout this process, we systematically embed security practices at every phase of the Software Development Life Cycle (SDLC). This approach highlights the significance of incorporating security measures early on and maintaining them continuously throughout the development lifecycle. Our objective is to create a secure, functional calculator application while demonstrating the critical role of proactive security integration.</a:t>
            </a:r>
          </a:p>
        </p:txBody>
      </p:sp>
      <p:sp>
        <p:nvSpPr>
          <p:cNvPr name="TextBox 20" id="20"/>
          <p:cNvSpPr txBox="true"/>
          <p:nvPr/>
        </p:nvSpPr>
        <p:spPr>
          <a:xfrm rot="0">
            <a:off x="9508753" y="2822433"/>
            <a:ext cx="5617523" cy="1368424"/>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Anton"/>
                <a:ea typeface="Anton"/>
                <a:cs typeface="Anton"/>
                <a:sym typeface="Anton"/>
              </a:rPr>
              <a:t>INTRODUCTION</a:t>
            </a:r>
          </a:p>
        </p:txBody>
      </p:sp>
      <p:sp>
        <p:nvSpPr>
          <p:cNvPr name="TextBox 21" id="21"/>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98890" y="1700848"/>
            <a:ext cx="8057507" cy="4992443"/>
            <a:chOff x="0" y="0"/>
            <a:chExt cx="2122142" cy="1314882"/>
          </a:xfrm>
        </p:grpSpPr>
        <p:sp>
          <p:nvSpPr>
            <p:cNvPr name="Freeform 6" id="6"/>
            <p:cNvSpPr/>
            <p:nvPr/>
          </p:nvSpPr>
          <p:spPr>
            <a:xfrm flipH="false" flipV="false" rot="0">
              <a:off x="0" y="0"/>
              <a:ext cx="2122142" cy="1314882"/>
            </a:xfrm>
            <a:custGeom>
              <a:avLst/>
              <a:gdLst/>
              <a:ahLst/>
              <a:cxnLst/>
              <a:rect r="r" b="b" t="t" l="l"/>
              <a:pathLst>
                <a:path h="1314882" w="2122142">
                  <a:moveTo>
                    <a:pt x="0" y="0"/>
                  </a:moveTo>
                  <a:lnTo>
                    <a:pt x="2122142" y="0"/>
                  </a:lnTo>
                  <a:lnTo>
                    <a:pt x="2122142" y="1314882"/>
                  </a:lnTo>
                  <a:lnTo>
                    <a:pt x="0" y="1314882"/>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7" id="7"/>
            <p:cNvSpPr txBox="true"/>
            <p:nvPr/>
          </p:nvSpPr>
          <p:spPr>
            <a:xfrm>
              <a:off x="0" y="-38100"/>
              <a:ext cx="2122142" cy="135298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05460" y="9029768"/>
            <a:ext cx="742179" cy="742179"/>
            <a:chOff x="0" y="0"/>
            <a:chExt cx="195471" cy="195471"/>
          </a:xfrm>
        </p:grpSpPr>
        <p:sp>
          <p:nvSpPr>
            <p:cNvPr name="Freeform 10" id="10"/>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1" id="11"/>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12" id="12"/>
          <p:cNvGrpSpPr/>
          <p:nvPr/>
        </p:nvGrpSpPr>
        <p:grpSpPr>
          <a:xfrm rot="0">
            <a:off x="1962150" y="2272479"/>
            <a:ext cx="345440" cy="345440"/>
            <a:chOff x="0" y="0"/>
            <a:chExt cx="90980" cy="90980"/>
          </a:xfrm>
        </p:grpSpPr>
        <p:sp>
          <p:nvSpPr>
            <p:cNvPr name="Freeform 13" id="13"/>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4" id="14"/>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962150" y="4472436"/>
            <a:ext cx="345440" cy="345440"/>
            <a:chOff x="0" y="0"/>
            <a:chExt cx="90980" cy="90980"/>
          </a:xfrm>
        </p:grpSpPr>
        <p:sp>
          <p:nvSpPr>
            <p:cNvPr name="Freeform 16" id="16"/>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7" id="17"/>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grpSp>
        <p:nvGrpSpPr>
          <p:cNvPr name="Group 18" id="18"/>
          <p:cNvGrpSpPr/>
          <p:nvPr/>
        </p:nvGrpSpPr>
        <p:grpSpPr>
          <a:xfrm rot="0">
            <a:off x="1962150" y="6482471"/>
            <a:ext cx="345440" cy="345440"/>
            <a:chOff x="0" y="0"/>
            <a:chExt cx="90980" cy="90980"/>
          </a:xfrm>
        </p:grpSpPr>
        <p:sp>
          <p:nvSpPr>
            <p:cNvPr name="Freeform 19" id="19"/>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20" id="20"/>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Freeform 21" id="21"/>
          <p:cNvSpPr/>
          <p:nvPr/>
        </p:nvSpPr>
        <p:spPr>
          <a:xfrm flipH="false" flipV="false" rot="0">
            <a:off x="11795216" y="2483299"/>
            <a:ext cx="1040529" cy="1040529"/>
          </a:xfrm>
          <a:custGeom>
            <a:avLst/>
            <a:gdLst/>
            <a:ahLst/>
            <a:cxnLst/>
            <a:rect r="r" b="b" t="t" l="l"/>
            <a:pathLst>
              <a:path h="1040529" w="1040529">
                <a:moveTo>
                  <a:pt x="0" y="0"/>
                </a:moveTo>
                <a:lnTo>
                  <a:pt x="1040529" y="0"/>
                </a:lnTo>
                <a:lnTo>
                  <a:pt x="1040529" y="1040529"/>
                </a:lnTo>
                <a:lnTo>
                  <a:pt x="0" y="10405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3" id="23"/>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04</a:t>
            </a:r>
          </a:p>
        </p:txBody>
      </p:sp>
      <p:sp>
        <p:nvSpPr>
          <p:cNvPr name="TextBox 24" id="24"/>
          <p:cNvSpPr txBox="true"/>
          <p:nvPr/>
        </p:nvSpPr>
        <p:spPr>
          <a:xfrm rot="0">
            <a:off x="11795216" y="4014423"/>
            <a:ext cx="5228501" cy="1007795"/>
          </a:xfrm>
          <a:prstGeom prst="rect">
            <a:avLst/>
          </a:prstGeom>
        </p:spPr>
        <p:txBody>
          <a:bodyPr anchor="t" rtlCol="false" tIns="0" lIns="0" bIns="0" rIns="0">
            <a:spAutoFit/>
          </a:bodyPr>
          <a:lstStyle/>
          <a:p>
            <a:pPr algn="l">
              <a:lnSpc>
                <a:spcPts val="7441"/>
              </a:lnSpc>
            </a:pPr>
            <a:r>
              <a:rPr lang="en-US" sz="8001">
                <a:solidFill>
                  <a:srgbClr val="FFFFFF"/>
                </a:solidFill>
                <a:latin typeface="Anton"/>
                <a:ea typeface="Anton"/>
                <a:cs typeface="Anton"/>
                <a:sym typeface="Anton"/>
              </a:rPr>
              <a:t>COMPONENTS</a:t>
            </a:r>
          </a:p>
        </p:txBody>
      </p:sp>
      <p:sp>
        <p:nvSpPr>
          <p:cNvPr name="TextBox 25" id="25"/>
          <p:cNvSpPr txBox="true"/>
          <p:nvPr/>
        </p:nvSpPr>
        <p:spPr>
          <a:xfrm rot="0">
            <a:off x="2593603" y="2783397"/>
            <a:ext cx="6915150" cy="1574270"/>
          </a:xfrm>
          <a:prstGeom prst="rect">
            <a:avLst/>
          </a:prstGeom>
        </p:spPr>
        <p:txBody>
          <a:bodyPr anchor="t" rtlCol="false" tIns="0" lIns="0" bIns="0" rIns="0">
            <a:spAutoFit/>
          </a:bodyPr>
          <a:lstStyle/>
          <a:p>
            <a:pPr algn="l" marL="382334" indent="-191167" lvl="1">
              <a:lnSpc>
                <a:spcPts val="2479"/>
              </a:lnSpc>
              <a:buFont typeface="Arial"/>
              <a:buChar char="•"/>
            </a:pPr>
            <a:r>
              <a:rPr lang="en-US" b="true" sz="1770">
                <a:solidFill>
                  <a:srgbClr val="FFFFFF"/>
                </a:solidFill>
                <a:latin typeface="Poppins Medium"/>
                <a:ea typeface="Poppins Medium"/>
                <a:cs typeface="Poppins Medium"/>
                <a:sym typeface="Poppins Medium"/>
              </a:rPr>
              <a:t>VMware (Kali Linux): Used for creating virtual environments to host the server and client machines.</a:t>
            </a:r>
          </a:p>
          <a:p>
            <a:pPr algn="l" marL="382334" indent="-191167" lvl="1">
              <a:lnSpc>
                <a:spcPts val="2479"/>
              </a:lnSpc>
              <a:buFont typeface="Arial"/>
              <a:buChar char="•"/>
            </a:pPr>
            <a:r>
              <a:rPr lang="en-US" b="true" sz="1770">
                <a:solidFill>
                  <a:srgbClr val="FFFFFF"/>
                </a:solidFill>
                <a:latin typeface="Poppins Medium"/>
                <a:ea typeface="Poppins Medium"/>
                <a:cs typeface="Poppins Medium"/>
                <a:sym typeface="Poppins Medium"/>
              </a:rPr>
              <a:t>VirtualBox (Kali Linux): Another virtual environment option, enabling communication across VMs.</a:t>
            </a:r>
          </a:p>
          <a:p>
            <a:pPr algn="l">
              <a:lnSpc>
                <a:spcPts val="2479"/>
              </a:lnSpc>
              <a:spcBef>
                <a:spcPct val="0"/>
              </a:spcBef>
            </a:pPr>
          </a:p>
        </p:txBody>
      </p:sp>
      <p:sp>
        <p:nvSpPr>
          <p:cNvPr name="TextBox 26" id="26"/>
          <p:cNvSpPr txBox="true"/>
          <p:nvPr/>
        </p:nvSpPr>
        <p:spPr>
          <a:xfrm rot="0">
            <a:off x="2593603" y="2191146"/>
            <a:ext cx="3962400"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Virtualization Platforms:</a:t>
            </a:r>
          </a:p>
        </p:txBody>
      </p:sp>
      <p:sp>
        <p:nvSpPr>
          <p:cNvPr name="TextBox 27" id="27"/>
          <p:cNvSpPr txBox="true"/>
          <p:nvPr/>
        </p:nvSpPr>
        <p:spPr>
          <a:xfrm rot="0">
            <a:off x="2593603" y="4973829"/>
            <a:ext cx="6915150" cy="1378690"/>
          </a:xfrm>
          <a:prstGeom prst="rect">
            <a:avLst/>
          </a:prstGeom>
        </p:spPr>
        <p:txBody>
          <a:bodyPr anchor="t" rtlCol="false" tIns="0" lIns="0" bIns="0" rIns="0">
            <a:spAutoFit/>
          </a:bodyPr>
          <a:lstStyle/>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Kali Linux: A Linux distribution designed for penetration testing and security-focused tasks.</a:t>
            </a:r>
          </a:p>
          <a:p>
            <a:pPr algn="l" marL="425513" indent="-212756" lvl="1">
              <a:lnSpc>
                <a:spcPts val="2759"/>
              </a:lnSpc>
              <a:spcBef>
                <a:spcPct val="0"/>
              </a:spcBef>
              <a:buFont typeface="Arial"/>
              <a:buChar char="•"/>
            </a:pPr>
            <a:r>
              <a:rPr lang="en-US" b="true" sz="1970">
                <a:solidFill>
                  <a:srgbClr val="FFFFFF"/>
                </a:solidFill>
                <a:latin typeface="Poppins Medium"/>
                <a:ea typeface="Poppins Medium"/>
                <a:cs typeface="Poppins Medium"/>
                <a:sym typeface="Poppins Medium"/>
              </a:rPr>
              <a:t>Ubuntu: An additional Linux distribution for testing client-server communication.</a:t>
            </a:r>
          </a:p>
        </p:txBody>
      </p:sp>
      <p:sp>
        <p:nvSpPr>
          <p:cNvPr name="TextBox 28" id="28"/>
          <p:cNvSpPr txBox="true"/>
          <p:nvPr/>
        </p:nvSpPr>
        <p:spPr>
          <a:xfrm rot="0">
            <a:off x="2593603" y="4391104"/>
            <a:ext cx="3962400" cy="508105"/>
          </a:xfrm>
          <a:prstGeom prst="rect">
            <a:avLst/>
          </a:prstGeom>
        </p:spPr>
        <p:txBody>
          <a:bodyPr anchor="t" rtlCol="false" tIns="0" lIns="0" bIns="0" rIns="0">
            <a:spAutoFit/>
          </a:bodyPr>
          <a:lstStyle/>
          <a:p>
            <a:pPr algn="l">
              <a:lnSpc>
                <a:spcPts val="4019"/>
              </a:lnSpc>
              <a:spcBef>
                <a:spcPct val="0"/>
              </a:spcBef>
            </a:pPr>
            <a:r>
              <a:rPr lang="en-US" b="true" sz="2870">
                <a:solidFill>
                  <a:srgbClr val="FFFFFF"/>
                </a:solidFill>
                <a:latin typeface="Poppins Medium"/>
                <a:ea typeface="Poppins Medium"/>
                <a:cs typeface="Poppins Medium"/>
                <a:sym typeface="Poppins Medium"/>
              </a:rPr>
              <a:t>Operating Systems:</a:t>
            </a:r>
          </a:p>
        </p:txBody>
      </p:sp>
      <p:sp>
        <p:nvSpPr>
          <p:cNvPr name="TextBox 29" id="29"/>
          <p:cNvSpPr txBox="true"/>
          <p:nvPr/>
        </p:nvSpPr>
        <p:spPr>
          <a:xfrm rot="0">
            <a:off x="2593603" y="6983864"/>
            <a:ext cx="6915150" cy="2064490"/>
          </a:xfrm>
          <a:prstGeom prst="rect">
            <a:avLst/>
          </a:prstGeom>
        </p:spPr>
        <p:txBody>
          <a:bodyPr anchor="t" rtlCol="false" tIns="0" lIns="0" bIns="0" rIns="0">
            <a:spAutoFit/>
          </a:bodyPr>
          <a:lstStyle/>
          <a:p>
            <a:pPr algn="l">
              <a:lnSpc>
                <a:spcPts val="2759"/>
              </a:lnSpc>
            </a:pPr>
            <a:r>
              <a:rPr lang="en-US" sz="1970" b="true">
                <a:solidFill>
                  <a:srgbClr val="FFFFFF"/>
                </a:solidFill>
                <a:latin typeface="Poppins Medium"/>
                <a:ea typeface="Poppins Medium"/>
                <a:cs typeface="Poppins Medium"/>
                <a:sym typeface="Poppins Medium"/>
              </a:rPr>
              <a:t>Python: Used to build both the server and client-side applications.</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Flask: A lightweight Python web framework for creating the server.</a:t>
            </a:r>
          </a:p>
          <a:p>
            <a:pPr algn="l" marL="425513" indent="-212756" lvl="1">
              <a:lnSpc>
                <a:spcPts val="2759"/>
              </a:lnSpc>
              <a:spcBef>
                <a:spcPct val="0"/>
              </a:spcBef>
              <a:buFont typeface="Arial"/>
              <a:buChar char="•"/>
            </a:pPr>
            <a:r>
              <a:rPr lang="en-US" b="true" sz="1970">
                <a:solidFill>
                  <a:srgbClr val="FFFFFF"/>
                </a:solidFill>
                <a:latin typeface="Poppins Medium"/>
                <a:ea typeface="Poppins Medium"/>
                <a:cs typeface="Poppins Medium"/>
                <a:sym typeface="Poppins Medium"/>
              </a:rPr>
              <a:t>Requests: Python library used for making HTTP requests from the client to the server.</a:t>
            </a:r>
          </a:p>
        </p:txBody>
      </p:sp>
      <p:sp>
        <p:nvSpPr>
          <p:cNvPr name="TextBox 30" id="30"/>
          <p:cNvSpPr txBox="true"/>
          <p:nvPr/>
        </p:nvSpPr>
        <p:spPr>
          <a:xfrm rot="0">
            <a:off x="2593603" y="6401139"/>
            <a:ext cx="3962400"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Programming Language:</a:t>
            </a:r>
          </a:p>
        </p:txBody>
      </p:sp>
      <p:sp>
        <p:nvSpPr>
          <p:cNvPr name="Freeform 31" id="31"/>
          <p:cNvSpPr/>
          <p:nvPr/>
        </p:nvSpPr>
        <p:spPr>
          <a:xfrm flipH="true" flipV="true" rot="0">
            <a:off x="14122255" y="4061712"/>
            <a:ext cx="5802923" cy="4114800"/>
          </a:xfrm>
          <a:custGeom>
            <a:avLst/>
            <a:gdLst/>
            <a:ahLst/>
            <a:cxnLst/>
            <a:rect r="r" b="b" t="t" l="l"/>
            <a:pathLst>
              <a:path h="4114800" w="5802923">
                <a:moveTo>
                  <a:pt x="5802923" y="4114800"/>
                </a:moveTo>
                <a:lnTo>
                  <a:pt x="0" y="4114800"/>
                </a:lnTo>
                <a:lnTo>
                  <a:pt x="0" y="0"/>
                </a:lnTo>
                <a:lnTo>
                  <a:pt x="5802923" y="0"/>
                </a:lnTo>
                <a:lnTo>
                  <a:pt x="5802923" y="411480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0">
            <a:off x="12563130" y="7367553"/>
            <a:ext cx="1273375" cy="1304201"/>
          </a:xfrm>
          <a:custGeom>
            <a:avLst/>
            <a:gdLst/>
            <a:ahLst/>
            <a:cxnLst/>
            <a:rect r="r" b="b" t="t" l="l"/>
            <a:pathLst>
              <a:path h="1304201" w="1273375">
                <a:moveTo>
                  <a:pt x="0" y="0"/>
                </a:moveTo>
                <a:lnTo>
                  <a:pt x="1273375" y="0"/>
                </a:lnTo>
                <a:lnTo>
                  <a:pt x="1273375" y="1304201"/>
                </a:lnTo>
                <a:lnTo>
                  <a:pt x="0" y="1304201"/>
                </a:lnTo>
                <a:lnTo>
                  <a:pt x="0" y="0"/>
                </a:lnTo>
                <a:close/>
              </a:path>
            </a:pathLst>
          </a:custGeom>
          <a:blipFill>
            <a:blip r:embed="rId13">
              <a:alphaModFix amt="31000"/>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98890" y="1700848"/>
            <a:ext cx="8057507" cy="4992443"/>
            <a:chOff x="0" y="0"/>
            <a:chExt cx="2122142" cy="1314882"/>
          </a:xfrm>
        </p:grpSpPr>
        <p:sp>
          <p:nvSpPr>
            <p:cNvPr name="Freeform 6" id="6"/>
            <p:cNvSpPr/>
            <p:nvPr/>
          </p:nvSpPr>
          <p:spPr>
            <a:xfrm flipH="false" flipV="false" rot="0">
              <a:off x="0" y="0"/>
              <a:ext cx="2122142" cy="1314882"/>
            </a:xfrm>
            <a:custGeom>
              <a:avLst/>
              <a:gdLst/>
              <a:ahLst/>
              <a:cxnLst/>
              <a:rect r="r" b="b" t="t" l="l"/>
              <a:pathLst>
                <a:path h="1314882" w="2122142">
                  <a:moveTo>
                    <a:pt x="0" y="0"/>
                  </a:moveTo>
                  <a:lnTo>
                    <a:pt x="2122142" y="0"/>
                  </a:lnTo>
                  <a:lnTo>
                    <a:pt x="2122142" y="1314882"/>
                  </a:lnTo>
                  <a:lnTo>
                    <a:pt x="0" y="1314882"/>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7" id="7"/>
            <p:cNvSpPr txBox="true"/>
            <p:nvPr/>
          </p:nvSpPr>
          <p:spPr>
            <a:xfrm>
              <a:off x="0" y="-38100"/>
              <a:ext cx="2122142" cy="135298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05460" y="9029768"/>
            <a:ext cx="742179" cy="742179"/>
            <a:chOff x="0" y="0"/>
            <a:chExt cx="195471" cy="195471"/>
          </a:xfrm>
        </p:grpSpPr>
        <p:sp>
          <p:nvSpPr>
            <p:cNvPr name="Freeform 10" id="10"/>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1" id="11"/>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12" id="12"/>
          <p:cNvGrpSpPr/>
          <p:nvPr/>
        </p:nvGrpSpPr>
        <p:grpSpPr>
          <a:xfrm rot="0">
            <a:off x="1962150" y="2272479"/>
            <a:ext cx="345440" cy="345440"/>
            <a:chOff x="0" y="0"/>
            <a:chExt cx="90980" cy="90980"/>
          </a:xfrm>
        </p:grpSpPr>
        <p:sp>
          <p:nvSpPr>
            <p:cNvPr name="Freeform 13" id="13"/>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4" id="14"/>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Freeform 15" id="15"/>
          <p:cNvSpPr/>
          <p:nvPr/>
        </p:nvSpPr>
        <p:spPr>
          <a:xfrm flipH="false" flipV="false" rot="0">
            <a:off x="11795216" y="2483299"/>
            <a:ext cx="1040529" cy="1040529"/>
          </a:xfrm>
          <a:custGeom>
            <a:avLst/>
            <a:gdLst/>
            <a:ahLst/>
            <a:cxnLst/>
            <a:rect r="r" b="b" t="t" l="l"/>
            <a:pathLst>
              <a:path h="1040529" w="1040529">
                <a:moveTo>
                  <a:pt x="0" y="0"/>
                </a:moveTo>
                <a:lnTo>
                  <a:pt x="1040529" y="0"/>
                </a:lnTo>
                <a:lnTo>
                  <a:pt x="1040529" y="1040529"/>
                </a:lnTo>
                <a:lnTo>
                  <a:pt x="0" y="10405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17" id="17"/>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05</a:t>
            </a:r>
          </a:p>
        </p:txBody>
      </p:sp>
      <p:sp>
        <p:nvSpPr>
          <p:cNvPr name="TextBox 18" id="18"/>
          <p:cNvSpPr txBox="true"/>
          <p:nvPr/>
        </p:nvSpPr>
        <p:spPr>
          <a:xfrm rot="0">
            <a:off x="11795216" y="4014423"/>
            <a:ext cx="5553214" cy="1007795"/>
          </a:xfrm>
          <a:prstGeom prst="rect">
            <a:avLst/>
          </a:prstGeom>
        </p:spPr>
        <p:txBody>
          <a:bodyPr anchor="t" rtlCol="false" tIns="0" lIns="0" bIns="0" rIns="0">
            <a:spAutoFit/>
          </a:bodyPr>
          <a:lstStyle/>
          <a:p>
            <a:pPr algn="l">
              <a:lnSpc>
                <a:spcPts val="7441"/>
              </a:lnSpc>
            </a:pPr>
            <a:r>
              <a:rPr lang="en-US" sz="8001">
                <a:solidFill>
                  <a:srgbClr val="FFFFFF"/>
                </a:solidFill>
                <a:latin typeface="Anton"/>
                <a:ea typeface="Anton"/>
                <a:cs typeface="Anton"/>
                <a:sym typeface="Anton"/>
              </a:rPr>
              <a:t>COMPONENTS</a:t>
            </a:r>
          </a:p>
        </p:txBody>
      </p:sp>
      <p:sp>
        <p:nvSpPr>
          <p:cNvPr name="TextBox 19" id="19"/>
          <p:cNvSpPr txBox="true"/>
          <p:nvPr/>
        </p:nvSpPr>
        <p:spPr>
          <a:xfrm rot="0">
            <a:off x="2593603" y="2773872"/>
            <a:ext cx="6915150" cy="1035790"/>
          </a:xfrm>
          <a:prstGeom prst="rect">
            <a:avLst/>
          </a:prstGeom>
        </p:spPr>
        <p:txBody>
          <a:bodyPr anchor="t" rtlCol="false" tIns="0" lIns="0" bIns="0" rIns="0">
            <a:spAutoFit/>
          </a:bodyPr>
          <a:lstStyle/>
          <a:p>
            <a:pPr algn="l">
              <a:lnSpc>
                <a:spcPts val="2759"/>
              </a:lnSpc>
              <a:spcBef>
                <a:spcPct val="0"/>
              </a:spcBef>
            </a:pPr>
            <a:r>
              <a:rPr lang="en-US" b="true" sz="1970">
                <a:solidFill>
                  <a:srgbClr val="FFFFFF"/>
                </a:solidFill>
                <a:latin typeface="Poppins Medium"/>
                <a:ea typeface="Poppins Medium"/>
                <a:cs typeface="Poppins Medium"/>
                <a:sym typeface="Poppins Medium"/>
              </a:rPr>
              <a:t>Bridge Connection: Configured to enable seamless communication between VMs, simulating real-world networking environments.</a:t>
            </a:r>
          </a:p>
        </p:txBody>
      </p:sp>
      <p:sp>
        <p:nvSpPr>
          <p:cNvPr name="TextBox 20" id="20"/>
          <p:cNvSpPr txBox="true"/>
          <p:nvPr/>
        </p:nvSpPr>
        <p:spPr>
          <a:xfrm rot="0">
            <a:off x="2593603" y="2191146"/>
            <a:ext cx="3962400"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 Network Configuration:</a:t>
            </a:r>
          </a:p>
        </p:txBody>
      </p:sp>
      <p:sp>
        <p:nvSpPr>
          <p:cNvPr name="Freeform 21" id="21"/>
          <p:cNvSpPr/>
          <p:nvPr/>
        </p:nvSpPr>
        <p:spPr>
          <a:xfrm flipH="true" flipV="true" rot="0">
            <a:off x="14057047" y="4061712"/>
            <a:ext cx="5802923" cy="4114800"/>
          </a:xfrm>
          <a:custGeom>
            <a:avLst/>
            <a:gdLst/>
            <a:ahLst/>
            <a:cxnLst/>
            <a:rect r="r" b="b" t="t" l="l"/>
            <a:pathLst>
              <a:path h="4114800" w="5802923">
                <a:moveTo>
                  <a:pt x="5802923" y="4114800"/>
                </a:moveTo>
                <a:lnTo>
                  <a:pt x="0" y="4114800"/>
                </a:lnTo>
                <a:lnTo>
                  <a:pt x="0" y="0"/>
                </a:lnTo>
                <a:lnTo>
                  <a:pt x="5802923" y="0"/>
                </a:lnTo>
                <a:lnTo>
                  <a:pt x="5802923" y="411480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2563130" y="7367553"/>
            <a:ext cx="1273375" cy="1304201"/>
          </a:xfrm>
          <a:custGeom>
            <a:avLst/>
            <a:gdLst/>
            <a:ahLst/>
            <a:cxnLst/>
            <a:rect r="r" b="b" t="t" l="l"/>
            <a:pathLst>
              <a:path h="1304201" w="1273375">
                <a:moveTo>
                  <a:pt x="0" y="0"/>
                </a:moveTo>
                <a:lnTo>
                  <a:pt x="1273375" y="0"/>
                </a:lnTo>
                <a:lnTo>
                  <a:pt x="1273375" y="1304201"/>
                </a:lnTo>
                <a:lnTo>
                  <a:pt x="0" y="1304201"/>
                </a:lnTo>
                <a:lnTo>
                  <a:pt x="0" y="0"/>
                </a:lnTo>
                <a:close/>
              </a:path>
            </a:pathLst>
          </a:custGeom>
          <a:blipFill>
            <a:blip r:embed="rId13">
              <a:alphaModFix amt="31000"/>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grpSp>
        <p:nvGrpSpPr>
          <p:cNvPr name="Group 7" id="7"/>
          <p:cNvGrpSpPr/>
          <p:nvPr/>
        </p:nvGrpSpPr>
        <p:grpSpPr>
          <a:xfrm rot="0">
            <a:off x="605460" y="9029768"/>
            <a:ext cx="742179" cy="742179"/>
            <a:chOff x="0" y="0"/>
            <a:chExt cx="195471" cy="195471"/>
          </a:xfrm>
        </p:grpSpPr>
        <p:sp>
          <p:nvSpPr>
            <p:cNvPr name="Freeform 8" id="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9" id="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10" id="10"/>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06</a:t>
            </a:r>
          </a:p>
        </p:txBody>
      </p:sp>
      <p:sp>
        <p:nvSpPr>
          <p:cNvPr name="TextBox 11" id="11"/>
          <p:cNvSpPr txBox="true"/>
          <p:nvPr/>
        </p:nvSpPr>
        <p:spPr>
          <a:xfrm rot="0">
            <a:off x="8947241" y="4198544"/>
            <a:ext cx="9009653" cy="5034384"/>
          </a:xfrm>
          <a:prstGeom prst="rect">
            <a:avLst/>
          </a:prstGeom>
        </p:spPr>
        <p:txBody>
          <a:bodyPr anchor="t" rtlCol="false" tIns="0" lIns="0" bIns="0" rIns="0">
            <a:spAutoFit/>
          </a:bodyPr>
          <a:lstStyle/>
          <a:p>
            <a:pPr algn="l" marL="360745" indent="-180372" lvl="1">
              <a:lnSpc>
                <a:spcPts val="2339"/>
              </a:lnSpc>
              <a:buAutoNum type="arabicPeriod" startAt="1"/>
            </a:pPr>
            <a:r>
              <a:rPr lang="en-US" b="true" sz="1670">
                <a:solidFill>
                  <a:srgbClr val="FFFFFF"/>
                </a:solidFill>
                <a:latin typeface="Poppins Bold"/>
                <a:ea typeface="Poppins Bold"/>
                <a:cs typeface="Poppins Bold"/>
                <a:sym typeface="Poppins Bold"/>
              </a:rPr>
              <a:t>Environment Setup:</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Set up two VMs (VM1 &amp; VM2) with Python 3.x.</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Enable Bridge Connection between VMs for communication.</a:t>
            </a:r>
          </a:p>
          <a:p>
            <a:pPr algn="l">
              <a:lnSpc>
                <a:spcPts val="2339"/>
              </a:lnSpc>
            </a:pPr>
          </a:p>
          <a:p>
            <a:pPr algn="l">
              <a:lnSpc>
                <a:spcPts val="2339"/>
              </a:lnSpc>
            </a:pPr>
            <a:r>
              <a:rPr lang="en-US" sz="1670" b="true">
                <a:solidFill>
                  <a:srgbClr val="FFFFFF"/>
                </a:solidFill>
                <a:latin typeface="Poppins Bold"/>
                <a:ea typeface="Poppins Bold"/>
                <a:cs typeface="Poppins Bold"/>
                <a:sym typeface="Poppins Bold"/>
              </a:rPr>
              <a:t>2.  </a:t>
            </a:r>
            <a:r>
              <a:rPr lang="en-US" sz="1670" b="true">
                <a:solidFill>
                  <a:srgbClr val="FFFFFF"/>
                </a:solidFill>
                <a:latin typeface="Poppins Bold"/>
                <a:ea typeface="Poppins Bold"/>
                <a:cs typeface="Poppins Bold"/>
                <a:sym typeface="Poppins Bold"/>
              </a:rPr>
              <a:t>Server Setup (VM1):</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Install Flask (pip3 install flask).</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Develop a Python-based Flask server to handle basic calculation requests (add, subtract, multiply, divide).</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Run the server on Port 5000 to accept requests.</a:t>
            </a:r>
          </a:p>
          <a:p>
            <a:pPr algn="l">
              <a:lnSpc>
                <a:spcPts val="2339"/>
              </a:lnSpc>
            </a:pPr>
          </a:p>
          <a:p>
            <a:pPr algn="l">
              <a:lnSpc>
                <a:spcPts val="2339"/>
              </a:lnSpc>
            </a:pPr>
            <a:r>
              <a:rPr lang="en-US" sz="1670" b="true">
                <a:solidFill>
                  <a:srgbClr val="FFFFFF"/>
                </a:solidFill>
                <a:latin typeface="Poppins Bold"/>
                <a:ea typeface="Poppins Bold"/>
                <a:cs typeface="Poppins Bold"/>
                <a:sym typeface="Poppins Bold"/>
              </a:rPr>
              <a:t>3. </a:t>
            </a:r>
            <a:r>
              <a:rPr lang="en-US" sz="1670" b="true">
                <a:solidFill>
                  <a:srgbClr val="FFFFFF"/>
                </a:solidFill>
                <a:latin typeface="Poppins Bold"/>
                <a:ea typeface="Poppins Bold"/>
                <a:cs typeface="Poppins Bold"/>
                <a:sym typeface="Poppins Bold"/>
              </a:rPr>
              <a:t>Client Setup (VM2):</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Install Requests library (pip3 install requests).</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Create a client that sends calculations to the server using POST requests.</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Test Communication:</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Start the server on VM1 and use VM2 to send calculation requests.</a:t>
            </a:r>
          </a:p>
          <a:p>
            <a:pPr algn="l" marL="360745" indent="-180372" lvl="1">
              <a:lnSpc>
                <a:spcPts val="2339"/>
              </a:lnSpc>
              <a:buFont typeface="Arial"/>
              <a:buChar char="•"/>
            </a:pPr>
            <a:r>
              <a:rPr lang="en-US" b="true" sz="1670">
                <a:solidFill>
                  <a:srgbClr val="FFFFFF"/>
                </a:solidFill>
                <a:latin typeface="Poppins Bold"/>
                <a:ea typeface="Poppins Bold"/>
                <a:cs typeface="Poppins Bold"/>
                <a:sym typeface="Poppins Bold"/>
              </a:rPr>
              <a:t>Verify responses for accuracy and proper communication between VMs.</a:t>
            </a:r>
          </a:p>
          <a:p>
            <a:pPr algn="l">
              <a:lnSpc>
                <a:spcPts val="2339"/>
              </a:lnSpc>
              <a:spcBef>
                <a:spcPct val="0"/>
              </a:spcBef>
            </a:pPr>
          </a:p>
        </p:txBody>
      </p:sp>
      <p:grpSp>
        <p:nvGrpSpPr>
          <p:cNvPr name="Group 12" id="12"/>
          <p:cNvGrpSpPr/>
          <p:nvPr/>
        </p:nvGrpSpPr>
        <p:grpSpPr>
          <a:xfrm rot="0">
            <a:off x="8127129" y="1349283"/>
            <a:ext cx="10466891" cy="2940889"/>
            <a:chOff x="0" y="0"/>
            <a:chExt cx="2756712" cy="774555"/>
          </a:xfrm>
        </p:grpSpPr>
        <p:sp>
          <p:nvSpPr>
            <p:cNvPr name="Freeform 13" id="13"/>
            <p:cNvSpPr/>
            <p:nvPr/>
          </p:nvSpPr>
          <p:spPr>
            <a:xfrm flipH="false" flipV="false" rot="0">
              <a:off x="0" y="0"/>
              <a:ext cx="2756712" cy="774555"/>
            </a:xfrm>
            <a:custGeom>
              <a:avLst/>
              <a:gdLst/>
              <a:ahLst/>
              <a:cxnLst/>
              <a:rect r="r" b="b" t="t" l="l"/>
              <a:pathLst>
                <a:path h="774555" w="2756712">
                  <a:moveTo>
                    <a:pt x="0" y="0"/>
                  </a:moveTo>
                  <a:lnTo>
                    <a:pt x="2756712" y="0"/>
                  </a:lnTo>
                  <a:lnTo>
                    <a:pt x="2756712" y="774555"/>
                  </a:lnTo>
                  <a:lnTo>
                    <a:pt x="0" y="774555"/>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14" id="14"/>
            <p:cNvSpPr txBox="true"/>
            <p:nvPr/>
          </p:nvSpPr>
          <p:spPr>
            <a:xfrm>
              <a:off x="0" y="-38100"/>
              <a:ext cx="2756712" cy="812655"/>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9661153" y="2081031"/>
            <a:ext cx="7882339" cy="1183005"/>
          </a:xfrm>
          <a:prstGeom prst="rect">
            <a:avLst/>
          </a:prstGeom>
        </p:spPr>
        <p:txBody>
          <a:bodyPr anchor="t" rtlCol="false" tIns="0" lIns="0" bIns="0" rIns="0">
            <a:spAutoFit/>
          </a:bodyPr>
          <a:lstStyle/>
          <a:p>
            <a:pPr algn="l">
              <a:lnSpc>
                <a:spcPts val="9360"/>
              </a:lnSpc>
            </a:pPr>
            <a:r>
              <a:rPr lang="en-US" sz="8000">
                <a:solidFill>
                  <a:srgbClr val="FFFFFF"/>
                </a:solidFill>
                <a:latin typeface="Anton"/>
                <a:ea typeface="Anton"/>
                <a:cs typeface="Anton"/>
                <a:sym typeface="Anton"/>
              </a:rPr>
              <a:t>INSTRUCTIONS</a:t>
            </a:r>
          </a:p>
        </p:txBody>
      </p:sp>
      <p:grpSp>
        <p:nvGrpSpPr>
          <p:cNvPr name="Group 16" id="16"/>
          <p:cNvGrpSpPr>
            <a:grpSpLocks noChangeAspect="true"/>
          </p:cNvGrpSpPr>
          <p:nvPr/>
        </p:nvGrpSpPr>
        <p:grpSpPr>
          <a:xfrm rot="0">
            <a:off x="3254282" y="1778352"/>
            <a:ext cx="5264334" cy="5264334"/>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712" t="0" r="-24712" b="0"/>
              </a:stretch>
            </a:blipFill>
          </p:spPr>
        </p:sp>
      </p:grpSp>
      <p:grpSp>
        <p:nvGrpSpPr>
          <p:cNvPr name="Group 20" id="20"/>
          <p:cNvGrpSpPr>
            <a:grpSpLocks noChangeAspect="true"/>
          </p:cNvGrpSpPr>
          <p:nvPr/>
        </p:nvGrpSpPr>
        <p:grpSpPr>
          <a:xfrm rot="0">
            <a:off x="1419800" y="4614555"/>
            <a:ext cx="3668962" cy="3668962"/>
            <a:chOff x="0" y="0"/>
            <a:chExt cx="14840029" cy="14840029"/>
          </a:xfrm>
        </p:grpSpPr>
        <p:sp>
          <p:nvSpPr>
            <p:cNvPr name="Freeform 21" id="2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22" id="2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3" id="2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712" t="0" r="-24712" b="0"/>
              </a:stretch>
            </a:blipFill>
          </p:spPr>
        </p:sp>
      </p:grpSp>
      <p:sp>
        <p:nvSpPr>
          <p:cNvPr name="Freeform 24" id="24"/>
          <p:cNvSpPr/>
          <p:nvPr/>
        </p:nvSpPr>
        <p:spPr>
          <a:xfrm flipH="false" flipV="false" rot="0">
            <a:off x="1151504" y="2899460"/>
            <a:ext cx="1674557" cy="1715095"/>
          </a:xfrm>
          <a:custGeom>
            <a:avLst/>
            <a:gdLst/>
            <a:ahLst/>
            <a:cxnLst/>
            <a:rect r="r" b="b" t="t" l="l"/>
            <a:pathLst>
              <a:path h="1715095" w="1674557">
                <a:moveTo>
                  <a:pt x="0" y="0"/>
                </a:moveTo>
                <a:lnTo>
                  <a:pt x="1674557" y="0"/>
                </a:lnTo>
                <a:lnTo>
                  <a:pt x="1674557" y="1715095"/>
                </a:lnTo>
                <a:lnTo>
                  <a:pt x="0" y="1715095"/>
                </a:lnTo>
                <a:lnTo>
                  <a:pt x="0" y="0"/>
                </a:lnTo>
                <a:close/>
              </a:path>
            </a:pathLst>
          </a:custGeom>
          <a:blipFill>
            <a:blip r:embed="rId11">
              <a:alphaModFix amt="31000"/>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5281721" y="7502307"/>
            <a:ext cx="1209456" cy="1238735"/>
          </a:xfrm>
          <a:custGeom>
            <a:avLst/>
            <a:gdLst/>
            <a:ahLst/>
            <a:cxnLst/>
            <a:rect r="r" b="b" t="t" l="l"/>
            <a:pathLst>
              <a:path h="1238735" w="1209456">
                <a:moveTo>
                  <a:pt x="0" y="0"/>
                </a:moveTo>
                <a:lnTo>
                  <a:pt x="1209456" y="0"/>
                </a:lnTo>
                <a:lnTo>
                  <a:pt x="1209456" y="1238735"/>
                </a:lnTo>
                <a:lnTo>
                  <a:pt x="0" y="1238735"/>
                </a:lnTo>
                <a:lnTo>
                  <a:pt x="0" y="0"/>
                </a:lnTo>
                <a:close/>
              </a:path>
            </a:pathLst>
          </a:custGeom>
          <a:blipFill>
            <a:blip r:embed="rId11">
              <a:alphaModFix amt="31000"/>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605460" y="9029768"/>
            <a:ext cx="742179" cy="742179"/>
            <a:chOff x="0" y="0"/>
            <a:chExt cx="195471" cy="195471"/>
          </a:xfrm>
        </p:grpSpPr>
        <p:sp>
          <p:nvSpPr>
            <p:cNvPr name="Freeform 7" id="7"/>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8" id="8"/>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552450" y="1995627"/>
            <a:ext cx="21069300" cy="6267450"/>
            <a:chOff x="0" y="0"/>
            <a:chExt cx="5549116" cy="1650686"/>
          </a:xfrm>
        </p:grpSpPr>
        <p:sp>
          <p:nvSpPr>
            <p:cNvPr name="Freeform 10" id="10"/>
            <p:cNvSpPr/>
            <p:nvPr/>
          </p:nvSpPr>
          <p:spPr>
            <a:xfrm flipH="false" flipV="false" rot="0">
              <a:off x="0" y="0"/>
              <a:ext cx="5549116" cy="1650686"/>
            </a:xfrm>
            <a:custGeom>
              <a:avLst/>
              <a:gdLst/>
              <a:ahLst/>
              <a:cxnLst/>
              <a:rect r="r" b="b" t="t" l="l"/>
              <a:pathLst>
                <a:path h="1650686" w="5549116">
                  <a:moveTo>
                    <a:pt x="0" y="0"/>
                  </a:moveTo>
                  <a:lnTo>
                    <a:pt x="5549116" y="0"/>
                  </a:lnTo>
                  <a:lnTo>
                    <a:pt x="5549116" y="1650686"/>
                  </a:lnTo>
                  <a:lnTo>
                    <a:pt x="0" y="1650686"/>
                  </a:lnTo>
                  <a:close/>
                </a:path>
              </a:pathLst>
            </a:custGeom>
            <a:gradFill rotWithShape="true">
              <a:gsLst>
                <a:gs pos="0">
                  <a:srgbClr val="006CCD">
                    <a:alpha val="0"/>
                  </a:srgbClr>
                </a:gs>
                <a:gs pos="100000">
                  <a:srgbClr val="2376D4">
                    <a:alpha val="100000"/>
                  </a:srgbClr>
                </a:gs>
              </a:gsLst>
              <a:lin ang="0"/>
            </a:gradFill>
          </p:spPr>
        </p:sp>
        <p:sp>
          <p:nvSpPr>
            <p:cNvPr name="TextBox 11" id="11"/>
            <p:cNvSpPr txBox="true"/>
            <p:nvPr/>
          </p:nvSpPr>
          <p:spPr>
            <a:xfrm>
              <a:off x="0" y="-38100"/>
              <a:ext cx="5549116" cy="1688786"/>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true" flipV="false" rot="0">
            <a:off x="13141693" y="2507132"/>
            <a:ext cx="5802923" cy="4114800"/>
          </a:xfrm>
          <a:custGeom>
            <a:avLst/>
            <a:gdLst/>
            <a:ahLst/>
            <a:cxnLst/>
            <a:rect r="r" b="b" t="t" l="l"/>
            <a:pathLst>
              <a:path h="4114800" w="5802923">
                <a:moveTo>
                  <a:pt x="5802923" y="0"/>
                </a:moveTo>
                <a:lnTo>
                  <a:pt x="0" y="0"/>
                </a:lnTo>
                <a:lnTo>
                  <a:pt x="0" y="4114800"/>
                </a:lnTo>
                <a:lnTo>
                  <a:pt x="5802923" y="4114800"/>
                </a:lnTo>
                <a:lnTo>
                  <a:pt x="580292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12143" y="2507132"/>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983477" y="3368414"/>
            <a:ext cx="5519846" cy="4390053"/>
          </a:xfrm>
          <a:custGeom>
            <a:avLst/>
            <a:gdLst/>
            <a:ahLst/>
            <a:cxnLst/>
            <a:rect r="r" b="b" t="t" l="l"/>
            <a:pathLst>
              <a:path h="4390053" w="5519846">
                <a:moveTo>
                  <a:pt x="0" y="0"/>
                </a:moveTo>
                <a:lnTo>
                  <a:pt x="5519846" y="0"/>
                </a:lnTo>
                <a:lnTo>
                  <a:pt x="5519846" y="4390053"/>
                </a:lnTo>
                <a:lnTo>
                  <a:pt x="0" y="4390053"/>
                </a:lnTo>
                <a:lnTo>
                  <a:pt x="0" y="0"/>
                </a:lnTo>
                <a:close/>
              </a:path>
            </a:pathLst>
          </a:custGeom>
          <a:blipFill>
            <a:blip r:embed="rId11"/>
            <a:stretch>
              <a:fillRect l="0" t="0" r="0" b="0"/>
            </a:stretch>
          </a:blipFill>
        </p:spPr>
      </p:sp>
      <p:sp>
        <p:nvSpPr>
          <p:cNvPr name="Freeform 15" id="15"/>
          <p:cNvSpPr/>
          <p:nvPr/>
        </p:nvSpPr>
        <p:spPr>
          <a:xfrm flipH="false" flipV="false" rot="0">
            <a:off x="7946390" y="4266334"/>
            <a:ext cx="9594751" cy="2355598"/>
          </a:xfrm>
          <a:custGeom>
            <a:avLst/>
            <a:gdLst/>
            <a:ahLst/>
            <a:cxnLst/>
            <a:rect r="r" b="b" t="t" l="l"/>
            <a:pathLst>
              <a:path h="2355598" w="9594751">
                <a:moveTo>
                  <a:pt x="0" y="0"/>
                </a:moveTo>
                <a:lnTo>
                  <a:pt x="9594752" y="0"/>
                </a:lnTo>
                <a:lnTo>
                  <a:pt x="9594752" y="2355598"/>
                </a:lnTo>
                <a:lnTo>
                  <a:pt x="0" y="2355598"/>
                </a:lnTo>
                <a:lnTo>
                  <a:pt x="0" y="0"/>
                </a:lnTo>
                <a:close/>
              </a:path>
            </a:pathLst>
          </a:custGeom>
          <a:blipFill>
            <a:blip r:embed="rId12"/>
            <a:stretch>
              <a:fillRect l="0" t="0" r="0" b="0"/>
            </a:stretch>
          </a:blipFill>
        </p:spPr>
      </p:sp>
      <p:sp>
        <p:nvSpPr>
          <p:cNvPr name="TextBox 16" id="16"/>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946390" y="847961"/>
            <a:ext cx="361478" cy="361478"/>
          </a:xfrm>
          <a:custGeom>
            <a:avLst/>
            <a:gdLst/>
            <a:ahLst/>
            <a:cxnLst/>
            <a:rect r="r" b="b" t="t" l="l"/>
            <a:pathLst>
              <a:path h="361478" w="361478">
                <a:moveTo>
                  <a:pt x="0" y="0"/>
                </a:moveTo>
                <a:lnTo>
                  <a:pt x="361478" y="0"/>
                </a:lnTo>
                <a:lnTo>
                  <a:pt x="361478" y="361478"/>
                </a:lnTo>
                <a:lnTo>
                  <a:pt x="0" y="36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142511" y="2754290"/>
            <a:ext cx="12514635" cy="1588339"/>
            <a:chOff x="0" y="0"/>
            <a:chExt cx="3296036" cy="418328"/>
          </a:xfrm>
        </p:grpSpPr>
        <p:sp>
          <p:nvSpPr>
            <p:cNvPr name="Freeform 7" id="7"/>
            <p:cNvSpPr/>
            <p:nvPr/>
          </p:nvSpPr>
          <p:spPr>
            <a:xfrm flipH="false" flipV="false" rot="0">
              <a:off x="0" y="0"/>
              <a:ext cx="3296036" cy="418328"/>
            </a:xfrm>
            <a:custGeom>
              <a:avLst/>
              <a:gdLst/>
              <a:ahLst/>
              <a:cxnLst/>
              <a:rect r="r" b="b" t="t" l="l"/>
              <a:pathLst>
                <a:path h="418328" w="3296036">
                  <a:moveTo>
                    <a:pt x="0" y="0"/>
                  </a:moveTo>
                  <a:lnTo>
                    <a:pt x="3296036" y="0"/>
                  </a:lnTo>
                  <a:lnTo>
                    <a:pt x="3296036" y="418328"/>
                  </a:lnTo>
                  <a:lnTo>
                    <a:pt x="0" y="418328"/>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8" id="8"/>
            <p:cNvSpPr txBox="true"/>
            <p:nvPr/>
          </p:nvSpPr>
          <p:spPr>
            <a:xfrm>
              <a:off x="0" y="-38100"/>
              <a:ext cx="3296036" cy="4564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3896258"/>
            <a:ext cx="18502431" cy="2826589"/>
            <a:chOff x="0" y="0"/>
            <a:chExt cx="4873068" cy="744451"/>
          </a:xfrm>
        </p:grpSpPr>
        <p:sp>
          <p:nvSpPr>
            <p:cNvPr name="Freeform 10" id="10"/>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1" id="11"/>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77154" y="2365123"/>
            <a:ext cx="6330714" cy="6330714"/>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16" id="16"/>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605460" y="9029768"/>
            <a:ext cx="742179" cy="742179"/>
            <a:chOff x="0" y="0"/>
            <a:chExt cx="195471" cy="195471"/>
          </a:xfrm>
        </p:grpSpPr>
        <p:sp>
          <p:nvSpPr>
            <p:cNvPr name="Freeform 18" id="18"/>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9" id="19"/>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8518616" y="862913"/>
            <a:ext cx="1980274" cy="274424"/>
          </a:xfrm>
          <a:prstGeom prst="rect">
            <a:avLst/>
          </a:prstGeom>
        </p:spPr>
        <p:txBody>
          <a:bodyPr anchor="t" rtlCol="false" tIns="0" lIns="0" bIns="0" rIns="0">
            <a:spAutoFit/>
          </a:bodyPr>
          <a:lstStyle/>
          <a:p>
            <a:pPr algn="l">
              <a:lnSpc>
                <a:spcPts val="2199"/>
              </a:lnSpc>
              <a:spcBef>
                <a:spcPct val="0"/>
              </a:spcBef>
            </a:pPr>
            <a:r>
              <a:rPr lang="en-US" b="true" sz="1570">
                <a:solidFill>
                  <a:srgbClr val="FFFFFF"/>
                </a:solidFill>
                <a:latin typeface="Poppins Medium"/>
                <a:ea typeface="Poppins Medium"/>
                <a:cs typeface="Poppins Medium"/>
                <a:sym typeface="Poppins Medium"/>
              </a:rPr>
              <a:t>Thynk Unlimited</a:t>
            </a:r>
          </a:p>
        </p:txBody>
      </p:sp>
      <p:sp>
        <p:nvSpPr>
          <p:cNvPr name="TextBox 21" id="21"/>
          <p:cNvSpPr txBox="true"/>
          <p:nvPr/>
        </p:nvSpPr>
        <p:spPr>
          <a:xfrm rot="0">
            <a:off x="9508753" y="4553533"/>
            <a:ext cx="6915150" cy="2064490"/>
          </a:xfrm>
          <a:prstGeom prst="rect">
            <a:avLst/>
          </a:prstGeom>
        </p:spPr>
        <p:txBody>
          <a:bodyPr anchor="t" rtlCol="false" tIns="0" lIns="0" bIns="0" rIns="0">
            <a:spAutoFit/>
          </a:bodyPr>
          <a:lstStyle/>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Planning</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Design</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Implementation</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Testing</a:t>
            </a:r>
          </a:p>
          <a:p>
            <a:pPr algn="l" marL="425513" indent="-212756" lvl="1">
              <a:lnSpc>
                <a:spcPts val="2759"/>
              </a:lnSpc>
              <a:buFont typeface="Arial"/>
              <a:buChar char="•"/>
            </a:pPr>
            <a:r>
              <a:rPr lang="en-US" b="true" sz="1970">
                <a:solidFill>
                  <a:srgbClr val="FFFFFF"/>
                </a:solidFill>
                <a:latin typeface="Poppins Medium"/>
                <a:ea typeface="Poppins Medium"/>
                <a:cs typeface="Poppins Medium"/>
                <a:sym typeface="Poppins Medium"/>
              </a:rPr>
              <a:t>Deployment</a:t>
            </a:r>
          </a:p>
          <a:p>
            <a:pPr algn="l" marL="425513" indent="-212756" lvl="1">
              <a:lnSpc>
                <a:spcPts val="2759"/>
              </a:lnSpc>
              <a:spcBef>
                <a:spcPct val="0"/>
              </a:spcBef>
              <a:buFont typeface="Arial"/>
              <a:buChar char="•"/>
            </a:pPr>
            <a:r>
              <a:rPr lang="en-US" b="true" sz="1970">
                <a:solidFill>
                  <a:srgbClr val="FFFFFF"/>
                </a:solidFill>
                <a:latin typeface="Poppins Medium"/>
                <a:ea typeface="Poppins Medium"/>
                <a:cs typeface="Poppins Medium"/>
                <a:sym typeface="Poppins Medium"/>
              </a:rPr>
              <a:t>Maintenance</a:t>
            </a:r>
          </a:p>
        </p:txBody>
      </p:sp>
      <p:sp>
        <p:nvSpPr>
          <p:cNvPr name="TextBox 22" id="22"/>
          <p:cNvSpPr txBox="true"/>
          <p:nvPr/>
        </p:nvSpPr>
        <p:spPr>
          <a:xfrm rot="0">
            <a:off x="9508753" y="2822433"/>
            <a:ext cx="7839677" cy="1368424"/>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Anton"/>
                <a:ea typeface="Anton"/>
                <a:cs typeface="Anton"/>
                <a:sym typeface="Anton"/>
              </a:rPr>
              <a:t>SDLC CYCLE OVERIEW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05460" y="9029768"/>
            <a:ext cx="742179" cy="742179"/>
            <a:chOff x="0" y="0"/>
            <a:chExt cx="195471" cy="195471"/>
          </a:xfrm>
        </p:grpSpPr>
        <p:sp>
          <p:nvSpPr>
            <p:cNvPr name="Freeform 6" id="6"/>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7" id="7"/>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1304154" y="2506973"/>
            <a:ext cx="9732020" cy="6007686"/>
            <a:chOff x="0" y="0"/>
            <a:chExt cx="2563166" cy="1582271"/>
          </a:xfrm>
        </p:grpSpPr>
        <p:sp>
          <p:nvSpPr>
            <p:cNvPr name="Freeform 9" id="9"/>
            <p:cNvSpPr/>
            <p:nvPr/>
          </p:nvSpPr>
          <p:spPr>
            <a:xfrm flipH="false" flipV="false" rot="0">
              <a:off x="0" y="0"/>
              <a:ext cx="2563166" cy="1582271"/>
            </a:xfrm>
            <a:custGeom>
              <a:avLst/>
              <a:gdLst/>
              <a:ahLst/>
              <a:cxnLst/>
              <a:rect r="r" b="b" t="t" l="l"/>
              <a:pathLst>
                <a:path h="1582271" w="2563166">
                  <a:moveTo>
                    <a:pt x="0" y="0"/>
                  </a:moveTo>
                  <a:lnTo>
                    <a:pt x="2563166" y="0"/>
                  </a:lnTo>
                  <a:lnTo>
                    <a:pt x="2563166" y="1582271"/>
                  </a:lnTo>
                  <a:lnTo>
                    <a:pt x="0" y="158227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10" id="10"/>
            <p:cNvSpPr txBox="true"/>
            <p:nvPr/>
          </p:nvSpPr>
          <p:spPr>
            <a:xfrm>
              <a:off x="0" y="-38100"/>
              <a:ext cx="2563166" cy="162037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842362" y="3339148"/>
            <a:ext cx="7561635" cy="2940889"/>
            <a:chOff x="0" y="0"/>
            <a:chExt cx="1991542" cy="774555"/>
          </a:xfrm>
        </p:grpSpPr>
        <p:sp>
          <p:nvSpPr>
            <p:cNvPr name="Freeform 12" id="12"/>
            <p:cNvSpPr/>
            <p:nvPr/>
          </p:nvSpPr>
          <p:spPr>
            <a:xfrm flipH="false" flipV="false" rot="0">
              <a:off x="0" y="0"/>
              <a:ext cx="1991542" cy="774555"/>
            </a:xfrm>
            <a:custGeom>
              <a:avLst/>
              <a:gdLst/>
              <a:ahLst/>
              <a:cxnLst/>
              <a:rect r="r" b="b" t="t" l="l"/>
              <a:pathLst>
                <a:path h="774555" w="1991542">
                  <a:moveTo>
                    <a:pt x="0" y="0"/>
                  </a:moveTo>
                  <a:lnTo>
                    <a:pt x="1991542" y="0"/>
                  </a:lnTo>
                  <a:lnTo>
                    <a:pt x="1991542" y="774555"/>
                  </a:lnTo>
                  <a:lnTo>
                    <a:pt x="0" y="774555"/>
                  </a:lnTo>
                  <a:close/>
                </a:path>
              </a:pathLst>
            </a:custGeom>
            <a:gradFill rotWithShape="true">
              <a:gsLst>
                <a:gs pos="0">
                  <a:srgbClr val="000000">
                    <a:alpha val="0"/>
                  </a:srgbClr>
                </a:gs>
                <a:gs pos="50000">
                  <a:srgbClr val="000000">
                    <a:alpha val="41000"/>
                  </a:srgbClr>
                </a:gs>
                <a:gs pos="100000">
                  <a:srgbClr val="000000">
                    <a:alpha val="41000"/>
                  </a:srgbClr>
                </a:gs>
              </a:gsLst>
              <a:lin ang="0"/>
            </a:gradFill>
          </p:spPr>
        </p:sp>
        <p:sp>
          <p:nvSpPr>
            <p:cNvPr name="TextBox 13" id="13"/>
            <p:cNvSpPr txBox="true"/>
            <p:nvPr/>
          </p:nvSpPr>
          <p:spPr>
            <a:xfrm>
              <a:off x="0" y="-38100"/>
              <a:ext cx="1991542" cy="812655"/>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250529" y="7143262"/>
            <a:ext cx="4017541" cy="4114800"/>
          </a:xfrm>
          <a:custGeom>
            <a:avLst/>
            <a:gdLst/>
            <a:ahLst/>
            <a:cxnLst/>
            <a:rect r="r" b="b" t="t" l="l"/>
            <a:pathLst>
              <a:path h="4114800" w="4017541">
                <a:moveTo>
                  <a:pt x="0" y="0"/>
                </a:moveTo>
                <a:lnTo>
                  <a:pt x="4017542" y="0"/>
                </a:lnTo>
                <a:lnTo>
                  <a:pt x="4017542" y="4114800"/>
                </a:lnTo>
                <a:lnTo>
                  <a:pt x="0" y="4114800"/>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962150" y="2048767"/>
            <a:ext cx="345440" cy="345440"/>
            <a:chOff x="0" y="0"/>
            <a:chExt cx="90980" cy="90980"/>
          </a:xfrm>
        </p:grpSpPr>
        <p:sp>
          <p:nvSpPr>
            <p:cNvPr name="Freeform 16" id="16"/>
            <p:cNvSpPr/>
            <p:nvPr/>
          </p:nvSpPr>
          <p:spPr>
            <a:xfrm flipH="false" flipV="false" rot="0">
              <a:off x="0" y="0"/>
              <a:ext cx="90980" cy="90980"/>
            </a:xfrm>
            <a:custGeom>
              <a:avLst/>
              <a:gdLst/>
              <a:ahLst/>
              <a:cxnLst/>
              <a:rect r="r" b="b" t="t" l="l"/>
              <a:pathLst>
                <a:path h="90980" w="90980">
                  <a:moveTo>
                    <a:pt x="0" y="0"/>
                  </a:moveTo>
                  <a:lnTo>
                    <a:pt x="90980" y="0"/>
                  </a:lnTo>
                  <a:lnTo>
                    <a:pt x="90980" y="90980"/>
                  </a:lnTo>
                  <a:lnTo>
                    <a:pt x="0" y="90980"/>
                  </a:lnTo>
                  <a:close/>
                </a:path>
              </a:pathLst>
            </a:custGeom>
            <a:solidFill>
              <a:srgbClr val="006CCD"/>
            </a:solidFill>
          </p:spPr>
        </p:sp>
        <p:sp>
          <p:nvSpPr>
            <p:cNvPr name="TextBox 17" id="17"/>
            <p:cNvSpPr txBox="true"/>
            <p:nvPr/>
          </p:nvSpPr>
          <p:spPr>
            <a:xfrm>
              <a:off x="0" y="-38100"/>
              <a:ext cx="90980" cy="129080"/>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07</a:t>
            </a:r>
          </a:p>
        </p:txBody>
      </p:sp>
      <p:sp>
        <p:nvSpPr>
          <p:cNvPr name="TextBox 19" id="19"/>
          <p:cNvSpPr txBox="true"/>
          <p:nvPr/>
        </p:nvSpPr>
        <p:spPr>
          <a:xfrm rot="0">
            <a:off x="2593603" y="2811823"/>
            <a:ext cx="6915150" cy="4417799"/>
          </a:xfrm>
          <a:prstGeom prst="rect">
            <a:avLst/>
          </a:prstGeom>
        </p:spPr>
        <p:txBody>
          <a:bodyPr anchor="t" rtlCol="false" tIns="0" lIns="0" bIns="0" rIns="0">
            <a:spAutoFit/>
          </a:bodyPr>
          <a:lstStyle/>
          <a:p>
            <a:pPr algn="ctr">
              <a:lnSpc>
                <a:spcPts val="2199"/>
              </a:lnSpc>
            </a:pPr>
            <a:r>
              <a:rPr lang="en-US" sz="1570" b="true">
                <a:solidFill>
                  <a:srgbClr val="FFFFFF"/>
                </a:solidFill>
                <a:latin typeface="Poppins Medium"/>
                <a:ea typeface="Poppins Medium"/>
                <a:cs typeface="Poppins Medium"/>
                <a:sym typeface="Poppins Medium"/>
              </a:rPr>
              <a:t>In the Planning and Requirements Gathering phase, a comprehensive security risk assessment will identify potential risks and vulnerabilities using threat modeling techniques like STRIDE. This proactive approach enables effective mitigation throughout the Software Development Life Cycle (SDLC). Specific security requirements will be defined in alignment with industry standards such as the OWASP Top 10, establishing a solid foundation for secure development practices. Compliance needs will be identified using the Secure Software Development Framework, ensuring regulatory standards are met from the start. A dedicated budget of $8,500 - $17,000 will be allocated for security-related activities, tools, and training, as adequate resources are essential for effective security measures.  </a:t>
            </a:r>
          </a:p>
          <a:p>
            <a:pPr algn="ctr">
              <a:lnSpc>
                <a:spcPts val="2199"/>
              </a:lnSpc>
              <a:spcBef>
                <a:spcPct val="0"/>
              </a:spcBef>
            </a:pPr>
            <a:r>
              <a:rPr lang="en-US" b="true" sz="1570">
                <a:solidFill>
                  <a:srgbClr val="FFFFFF"/>
                </a:solidFill>
                <a:latin typeface="Poppins Medium"/>
                <a:ea typeface="Poppins Medium"/>
                <a:cs typeface="Poppins Medium"/>
                <a:sym typeface="Poppins Medium"/>
              </a:rPr>
              <a:t>Rationale: By prioritizing security early on, the project can address vulnerabilities proactively, significantly reducing the risk of costly fixes later in the development process.</a:t>
            </a:r>
          </a:p>
        </p:txBody>
      </p:sp>
      <p:sp>
        <p:nvSpPr>
          <p:cNvPr name="TextBox 20" id="20"/>
          <p:cNvSpPr txBox="true"/>
          <p:nvPr/>
        </p:nvSpPr>
        <p:spPr>
          <a:xfrm rot="0">
            <a:off x="11144096" y="4323357"/>
            <a:ext cx="8256139" cy="1341176"/>
          </a:xfrm>
          <a:prstGeom prst="rect">
            <a:avLst/>
          </a:prstGeom>
        </p:spPr>
        <p:txBody>
          <a:bodyPr anchor="t" rtlCol="false" tIns="0" lIns="0" bIns="0" rIns="0">
            <a:spAutoFit/>
          </a:bodyPr>
          <a:lstStyle/>
          <a:p>
            <a:pPr algn="l">
              <a:lnSpc>
                <a:spcPts val="5116"/>
              </a:lnSpc>
            </a:pPr>
            <a:r>
              <a:rPr lang="en-US" sz="5501">
                <a:solidFill>
                  <a:srgbClr val="FFFFFF"/>
                </a:solidFill>
                <a:latin typeface="Anton"/>
                <a:ea typeface="Anton"/>
                <a:cs typeface="Anton"/>
                <a:sym typeface="Anton"/>
              </a:rPr>
              <a:t>PLANNING/REQUIREMENTS GATHERING</a:t>
            </a:r>
          </a:p>
        </p:txBody>
      </p:sp>
      <p:sp>
        <p:nvSpPr>
          <p:cNvPr name="TextBox 21" id="21"/>
          <p:cNvSpPr txBox="true"/>
          <p:nvPr/>
        </p:nvSpPr>
        <p:spPr>
          <a:xfrm rot="0">
            <a:off x="2593603" y="1933728"/>
            <a:ext cx="5533526" cy="366500"/>
          </a:xfrm>
          <a:prstGeom prst="rect">
            <a:avLst/>
          </a:prstGeom>
        </p:spPr>
        <p:txBody>
          <a:bodyPr anchor="t" rtlCol="false" tIns="0" lIns="0" bIns="0" rIns="0">
            <a:spAutoFit/>
          </a:bodyPr>
          <a:lstStyle/>
          <a:p>
            <a:pPr algn="l">
              <a:lnSpc>
                <a:spcPts val="2899"/>
              </a:lnSpc>
              <a:spcBef>
                <a:spcPct val="0"/>
              </a:spcBef>
            </a:pPr>
            <a:r>
              <a:rPr lang="en-US" b="true" sz="2070">
                <a:solidFill>
                  <a:srgbClr val="FFFFFF"/>
                </a:solidFill>
                <a:latin typeface="Poppins Medium"/>
                <a:ea typeface="Poppins Medium"/>
                <a:cs typeface="Poppins Medium"/>
                <a:sym typeface="Poppins Medium"/>
              </a:rPr>
              <a:t>Planning/Requirements Gathering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DAGRs1fv-HY</dc:identifier>
  <dcterms:modified xsi:type="dcterms:W3CDTF">2011-08-01T06:04:30Z</dcterms:modified>
  <cp:revision>1</cp:revision>
  <dc:title>@TechTribe</dc:title>
</cp:coreProperties>
</file>